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0"/>
  </p:notesMasterIdLst>
  <p:sldIdLst>
    <p:sldId id="401" r:id="rId2"/>
    <p:sldId id="404" r:id="rId3"/>
    <p:sldId id="405" r:id="rId4"/>
    <p:sldId id="414" r:id="rId5"/>
    <p:sldId id="443" r:id="rId6"/>
    <p:sldId id="446" r:id="rId7"/>
    <p:sldId id="447" r:id="rId8"/>
    <p:sldId id="449" r:id="rId9"/>
    <p:sldId id="427" r:id="rId10"/>
    <p:sldId id="428" r:id="rId11"/>
    <p:sldId id="451" r:id="rId12"/>
    <p:sldId id="429" r:id="rId13"/>
    <p:sldId id="430" r:id="rId14"/>
    <p:sldId id="431" r:id="rId15"/>
    <p:sldId id="450" r:id="rId16"/>
    <p:sldId id="432" r:id="rId17"/>
    <p:sldId id="433" r:id="rId18"/>
    <p:sldId id="434" r:id="rId19"/>
    <p:sldId id="448" r:id="rId20"/>
    <p:sldId id="435" r:id="rId21"/>
    <p:sldId id="436" r:id="rId22"/>
    <p:sldId id="442" r:id="rId23"/>
    <p:sldId id="437" r:id="rId24"/>
    <p:sldId id="438" r:id="rId25"/>
    <p:sldId id="439" r:id="rId26"/>
    <p:sldId id="440" r:id="rId27"/>
    <p:sldId id="441" r:id="rId28"/>
    <p:sldId id="408" r:id="rId29"/>
  </p:sldIdLst>
  <p:sldSz cx="12192000" cy="6858000"/>
  <p:notesSz cx="6858000" cy="9144000"/>
  <p:custDataLst>
    <p:tags r:id="rId31"/>
  </p:custDataLst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10" orient="horz" pos="4269" userDrawn="1">
          <p15:clr>
            <a:srgbClr val="A4A3A4"/>
          </p15:clr>
        </p15:guide>
        <p15:guide id="11" pos="3137" userDrawn="1">
          <p15:clr>
            <a:srgbClr val="A4A3A4"/>
          </p15:clr>
        </p15:guide>
        <p15:guide id="12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46A9C"/>
    <a:srgbClr val="3D9391"/>
    <a:srgbClr val="5C9C9B"/>
    <a:srgbClr val="F0F1F5"/>
    <a:srgbClr val="6B999A"/>
    <a:srgbClr val="5B9B9B"/>
    <a:srgbClr val="595556"/>
    <a:srgbClr val="009693"/>
    <a:srgbClr val="D94601"/>
    <a:srgbClr val="459F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7" autoAdjust="0"/>
    <p:restoredTop sz="94631" autoAdjust="0"/>
  </p:normalViewPr>
  <p:slideViewPr>
    <p:cSldViewPr snapToGrid="0" showGuides="1">
      <p:cViewPr>
        <p:scale>
          <a:sx n="117" d="100"/>
          <a:sy n="117" d="100"/>
        </p:scale>
        <p:origin x="-952" y="232"/>
      </p:cViewPr>
      <p:guideLst>
        <p:guide orient="horz" pos="2160"/>
        <p:guide pos="5518"/>
        <p:guide pos="384"/>
        <p:guide pos="7287"/>
        <p:guide orient="horz" pos="1026"/>
        <p:guide orient="horz" pos="1321"/>
        <p:guide orient="horz" pos="4269"/>
        <p:guide pos="3137"/>
        <p:guide pos="7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4B705-11C7-4C2D-85AB-26F9C3E48A1B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927A8998-0922-457A-9B66-F7E2E5EAD558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gm:t>
    </dgm:pt>
    <dgm:pt modelId="{53350383-F595-4CA8-A14B-0BC33B7567FA}" type="par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18924ADC-74DD-4517-B8B8-AA5103E1F702}" type="sib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4797913B-FF3D-4E3D-9083-9529B7F7A23A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gm:t>
    </dgm:pt>
    <dgm:pt modelId="{7BA8E3C0-AF24-4306-AA59-9515DA948C75}" type="par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E963BD20-B65B-44B4-944E-3E544830F2E5}" type="sib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DC2BDD32-31D4-4A3C-BDF7-6D3C91DBA607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gm:t>
    </dgm:pt>
    <dgm:pt modelId="{5F5A7817-C129-47B2-A250-C926A67123A2}" type="par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834C206B-83BD-4673-85F4-A215C612238E}" type="sib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955D0108-E343-4F4D-8B12-4582F35EFC6F}" type="pres">
      <dgm:prSet presAssocID="{5A44B705-11C7-4C2D-85AB-26F9C3E48A1B}" presName="compositeShape" presStyleCnt="0">
        <dgm:presLayoutVars>
          <dgm:chMax val="7"/>
          <dgm:dir/>
          <dgm:resizeHandles val="exact"/>
        </dgm:presLayoutVars>
      </dgm:prSet>
      <dgm:spPr/>
    </dgm:pt>
    <dgm:pt modelId="{8FD2D12E-18D4-4E2B-83B5-7A92BD5D437E}" type="pres">
      <dgm:prSet presAssocID="{5A44B705-11C7-4C2D-85AB-26F9C3E48A1B}" presName="wedge1" presStyleLbl="node1" presStyleIdx="0" presStyleCnt="3"/>
      <dgm:spPr/>
    </dgm:pt>
    <dgm:pt modelId="{A1E7D18D-6118-465A-9298-6EBB6CEECD2A}" type="pres">
      <dgm:prSet presAssocID="{5A44B705-11C7-4C2D-85AB-26F9C3E48A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9754D8D-A8A3-45FB-B50A-BAD8243C974A}" type="pres">
      <dgm:prSet presAssocID="{5A44B705-11C7-4C2D-85AB-26F9C3E48A1B}" presName="wedge2" presStyleLbl="node1" presStyleIdx="1" presStyleCnt="3" custLinFactNeighborX="2577" custLinFactNeighborY="5609"/>
      <dgm:spPr/>
    </dgm:pt>
    <dgm:pt modelId="{2F29C372-A375-4854-87B3-1A5FC288A6FC}" type="pres">
      <dgm:prSet presAssocID="{5A44B705-11C7-4C2D-85AB-26F9C3E48A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C87DF1-DE35-403E-85D3-9EA84704A4B4}" type="pres">
      <dgm:prSet presAssocID="{5A44B705-11C7-4C2D-85AB-26F9C3E48A1B}" presName="wedge3" presStyleLbl="node1" presStyleIdx="2" presStyleCnt="3" custLinFactNeighborY="-1531"/>
      <dgm:spPr/>
    </dgm:pt>
    <dgm:pt modelId="{C9D04937-C2ED-4BA1-80E6-6D5859E71813}" type="pres">
      <dgm:prSet presAssocID="{5A44B705-11C7-4C2D-85AB-26F9C3E48A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85CFC04-9262-46CD-AB27-B0381978040B}" type="presOf" srcId="{927A8998-0922-457A-9B66-F7E2E5EAD558}" destId="{A1E7D18D-6118-465A-9298-6EBB6CEECD2A}" srcOrd="1" destOrd="0" presId="urn:microsoft.com/office/officeart/2005/8/layout/chart3"/>
    <dgm:cxn modelId="{FFCBF221-7986-4255-841E-A9C57C1C180E}" type="presOf" srcId="{DC2BDD32-31D4-4A3C-BDF7-6D3C91DBA607}" destId="{11C87DF1-DE35-403E-85D3-9EA84704A4B4}" srcOrd="0" destOrd="0" presId="urn:microsoft.com/office/officeart/2005/8/layout/chart3"/>
    <dgm:cxn modelId="{A082FD34-26CD-4B49-B979-B1F36BE5C323}" srcId="{5A44B705-11C7-4C2D-85AB-26F9C3E48A1B}" destId="{4797913B-FF3D-4E3D-9083-9529B7F7A23A}" srcOrd="1" destOrd="0" parTransId="{7BA8E3C0-AF24-4306-AA59-9515DA948C75}" sibTransId="{E963BD20-B65B-44B4-944E-3E544830F2E5}"/>
    <dgm:cxn modelId="{B7762D89-A611-4D7B-BD36-796E58B7BCD3}" type="presOf" srcId="{927A8998-0922-457A-9B66-F7E2E5EAD558}" destId="{8FD2D12E-18D4-4E2B-83B5-7A92BD5D437E}" srcOrd="0" destOrd="0" presId="urn:microsoft.com/office/officeart/2005/8/layout/chart3"/>
    <dgm:cxn modelId="{61CA9392-DCED-4C0D-B5B0-C0E46BF834A0}" type="presOf" srcId="{4797913B-FF3D-4E3D-9083-9529B7F7A23A}" destId="{2F29C372-A375-4854-87B3-1A5FC288A6FC}" srcOrd="1" destOrd="0" presId="urn:microsoft.com/office/officeart/2005/8/layout/chart3"/>
    <dgm:cxn modelId="{ADAABBAB-E224-4D2B-842C-3BFFE220C0F4}" type="presOf" srcId="{4797913B-FF3D-4E3D-9083-9529B7F7A23A}" destId="{59754D8D-A8A3-45FB-B50A-BAD8243C974A}" srcOrd="0" destOrd="0" presId="urn:microsoft.com/office/officeart/2005/8/layout/chart3"/>
    <dgm:cxn modelId="{77DD01C7-6E43-48CF-9B8D-632A5EC5D48C}" type="presOf" srcId="{DC2BDD32-31D4-4A3C-BDF7-6D3C91DBA607}" destId="{C9D04937-C2ED-4BA1-80E6-6D5859E71813}" srcOrd="1" destOrd="0" presId="urn:microsoft.com/office/officeart/2005/8/layout/chart3"/>
    <dgm:cxn modelId="{02EA97DD-67D3-4C66-A838-01FB60E18EAF}" srcId="{5A44B705-11C7-4C2D-85AB-26F9C3E48A1B}" destId="{DC2BDD32-31D4-4A3C-BDF7-6D3C91DBA607}" srcOrd="2" destOrd="0" parTransId="{5F5A7817-C129-47B2-A250-C926A67123A2}" sibTransId="{834C206B-83BD-4673-85F4-A215C612238E}"/>
    <dgm:cxn modelId="{3948F3E2-B0FF-411D-AB29-B0B66A0596AC}" srcId="{5A44B705-11C7-4C2D-85AB-26F9C3E48A1B}" destId="{927A8998-0922-457A-9B66-F7E2E5EAD558}" srcOrd="0" destOrd="0" parTransId="{53350383-F595-4CA8-A14B-0BC33B7567FA}" sibTransId="{18924ADC-74DD-4517-B8B8-AA5103E1F702}"/>
    <dgm:cxn modelId="{D0FF7EE9-B4E7-4FBB-A70B-B7778A404CE2}" type="presOf" srcId="{5A44B705-11C7-4C2D-85AB-26F9C3E48A1B}" destId="{955D0108-E343-4F4D-8B12-4582F35EFC6F}" srcOrd="0" destOrd="0" presId="urn:microsoft.com/office/officeart/2005/8/layout/chart3"/>
    <dgm:cxn modelId="{E5A580FE-77E7-4AA4-8AD4-A7BF0B17B6A9}" type="presParOf" srcId="{955D0108-E343-4F4D-8B12-4582F35EFC6F}" destId="{8FD2D12E-18D4-4E2B-83B5-7A92BD5D437E}" srcOrd="0" destOrd="0" presId="urn:microsoft.com/office/officeart/2005/8/layout/chart3"/>
    <dgm:cxn modelId="{B9586960-E8A6-4BA6-BA32-2D46C34C9AB2}" type="presParOf" srcId="{955D0108-E343-4F4D-8B12-4582F35EFC6F}" destId="{A1E7D18D-6118-465A-9298-6EBB6CEECD2A}" srcOrd="1" destOrd="0" presId="urn:microsoft.com/office/officeart/2005/8/layout/chart3"/>
    <dgm:cxn modelId="{7491FBAC-6A54-44BB-8F35-B7A716594A77}" type="presParOf" srcId="{955D0108-E343-4F4D-8B12-4582F35EFC6F}" destId="{59754D8D-A8A3-45FB-B50A-BAD8243C974A}" srcOrd="2" destOrd="0" presId="urn:microsoft.com/office/officeart/2005/8/layout/chart3"/>
    <dgm:cxn modelId="{FC5B5D95-BC59-4F30-ACF3-0375E87B5375}" type="presParOf" srcId="{955D0108-E343-4F4D-8B12-4582F35EFC6F}" destId="{2F29C372-A375-4854-87B3-1A5FC288A6FC}" srcOrd="3" destOrd="0" presId="urn:microsoft.com/office/officeart/2005/8/layout/chart3"/>
    <dgm:cxn modelId="{CCE19899-7FC5-44D5-9D35-1C1D6370CA6D}" type="presParOf" srcId="{955D0108-E343-4F4D-8B12-4582F35EFC6F}" destId="{11C87DF1-DE35-403E-85D3-9EA84704A4B4}" srcOrd="4" destOrd="0" presId="urn:microsoft.com/office/officeart/2005/8/layout/chart3"/>
    <dgm:cxn modelId="{C628ED79-1900-4782-9E93-D686DC74D6FC}" type="presParOf" srcId="{955D0108-E343-4F4D-8B12-4582F35EFC6F}" destId="{C9D04937-C2ED-4BA1-80E6-6D5859E7181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D12E-18D4-4E2B-83B5-7A92BD5D437E}">
      <dsp:nvSpPr>
        <dsp:cNvPr id="0" name=""/>
        <dsp:cNvSpPr/>
      </dsp:nvSpPr>
      <dsp:spPr>
        <a:xfrm>
          <a:off x="3524444" y="293715"/>
          <a:ext cx="3655123" cy="3655123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sp:txBody>
      <dsp:txXfrm>
        <a:off x="5511700" y="968172"/>
        <a:ext cx="1240131" cy="1218374"/>
      </dsp:txXfrm>
    </dsp:sp>
    <dsp:sp modelId="{59754D8D-A8A3-45FB-B50A-BAD8243C974A}">
      <dsp:nvSpPr>
        <dsp:cNvPr id="0" name=""/>
        <dsp:cNvSpPr/>
      </dsp:nvSpPr>
      <dsp:spPr>
        <a:xfrm>
          <a:off x="3430224" y="607514"/>
          <a:ext cx="3655123" cy="365512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sp:txBody>
      <dsp:txXfrm>
        <a:off x="4431031" y="2913723"/>
        <a:ext cx="1653508" cy="1131347"/>
      </dsp:txXfrm>
    </dsp:sp>
    <dsp:sp modelId="{11C87DF1-DE35-403E-85D3-9EA84704A4B4}">
      <dsp:nvSpPr>
        <dsp:cNvPr id="0" name=""/>
        <dsp:cNvSpPr/>
      </dsp:nvSpPr>
      <dsp:spPr>
        <a:xfrm>
          <a:off x="3336031" y="346538"/>
          <a:ext cx="3655123" cy="365512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sp:txBody>
      <dsp:txXfrm>
        <a:off x="3727651" y="1064509"/>
        <a:ext cx="1240131" cy="1218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56C26-C72F-44AA-93CC-7E5C82FA86ED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C086-DF50-441F-9D0D-82E71E33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8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8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684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985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新增的页面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4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新增页面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179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2051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1894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09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08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93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600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Image#</a:t>
            </a:r>
          </a:p>
        </p:txBody>
      </p:sp>
    </p:spTree>
    <p:extLst>
      <p:ext uri="{BB962C8B-B14F-4D97-AF65-F5344CB8AC3E}">
        <p14:creationId xmlns:p14="http://schemas.microsoft.com/office/powerpoint/2010/main" val="202964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81088" y="2557463"/>
            <a:ext cx="1614487" cy="2838450"/>
          </a:xfrm>
          <a:custGeom>
            <a:avLst/>
            <a:gdLst>
              <a:gd name="connsiteX0" fmla="*/ 16678 w 1614487"/>
              <a:gd name="connsiteY0" fmla="*/ 0 h 2838450"/>
              <a:gd name="connsiteX1" fmla="*/ 1597809 w 1614487"/>
              <a:gd name="connsiteY1" fmla="*/ 0 h 2838450"/>
              <a:gd name="connsiteX2" fmla="*/ 1614487 w 1614487"/>
              <a:gd name="connsiteY2" fmla="*/ 16678 h 2838450"/>
              <a:gd name="connsiteX3" fmla="*/ 1614487 w 1614487"/>
              <a:gd name="connsiteY3" fmla="*/ 2821772 h 2838450"/>
              <a:gd name="connsiteX4" fmla="*/ 1597809 w 1614487"/>
              <a:gd name="connsiteY4" fmla="*/ 2838450 h 2838450"/>
              <a:gd name="connsiteX5" fmla="*/ 16678 w 1614487"/>
              <a:gd name="connsiteY5" fmla="*/ 2838450 h 2838450"/>
              <a:gd name="connsiteX6" fmla="*/ 0 w 1614487"/>
              <a:gd name="connsiteY6" fmla="*/ 2821772 h 2838450"/>
              <a:gd name="connsiteX7" fmla="*/ 0 w 1614487"/>
              <a:gd name="connsiteY7" fmla="*/ 16678 h 2838450"/>
              <a:gd name="connsiteX8" fmla="*/ 16678 w 1614487"/>
              <a:gd name="connsiteY8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487" h="2838450">
                <a:moveTo>
                  <a:pt x="16678" y="0"/>
                </a:moveTo>
                <a:lnTo>
                  <a:pt x="1597809" y="0"/>
                </a:lnTo>
                <a:cubicBezTo>
                  <a:pt x="1607020" y="0"/>
                  <a:pt x="1614487" y="7467"/>
                  <a:pt x="1614487" y="16678"/>
                </a:cubicBezTo>
                <a:lnTo>
                  <a:pt x="1614487" y="2821772"/>
                </a:lnTo>
                <a:cubicBezTo>
                  <a:pt x="1614487" y="2830983"/>
                  <a:pt x="1607020" y="2838450"/>
                  <a:pt x="1597809" y="2838450"/>
                </a:cubicBezTo>
                <a:lnTo>
                  <a:pt x="16678" y="2838450"/>
                </a:lnTo>
                <a:cubicBezTo>
                  <a:pt x="7467" y="2838450"/>
                  <a:pt x="0" y="2830983"/>
                  <a:pt x="0" y="2821772"/>
                </a:cubicBezTo>
                <a:lnTo>
                  <a:pt x="0" y="16678"/>
                </a:lnTo>
                <a:cubicBezTo>
                  <a:pt x="0" y="7467"/>
                  <a:pt x="7467" y="0"/>
                  <a:pt x="16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5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4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92F407D-1C82-44B6-BE65-426CAB55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7757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08F0083-605A-6845-8067-D286E6D39E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6CC25-C99C-044E-BFF1-6DC8E9AB7DA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746" y="312595"/>
            <a:ext cx="406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2" r:id="rId3"/>
    <p:sldLayoutId id="2147483650" r:id="rId4"/>
    <p:sldLayoutId id="2147483675" r:id="rId5"/>
    <p:sldLayoutId id="2147483679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5274302" y="-1588636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/>
      </p:pic>
      <p:sp>
        <p:nvSpPr>
          <p:cNvPr id="32" name="TextBox 42"/>
          <p:cNvSpPr txBox="1"/>
          <p:nvPr/>
        </p:nvSpPr>
        <p:spPr>
          <a:xfrm>
            <a:off x="553032" y="2664779"/>
            <a:ext cx="583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辅仁中医药港</a:t>
            </a:r>
          </a:p>
        </p:txBody>
      </p:sp>
    </p:spTree>
    <p:extLst>
      <p:ext uri="{BB962C8B-B14F-4D97-AF65-F5344CB8AC3E}">
        <p14:creationId xmlns:p14="http://schemas.microsoft.com/office/powerpoint/2010/main" val="379477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6E6E2AE-815C-6C4A-8FE1-E439313B9044}"/>
              </a:ext>
            </a:extLst>
          </p:cNvPr>
          <p:cNvSpPr/>
          <p:nvPr/>
        </p:nvSpPr>
        <p:spPr>
          <a:xfrm>
            <a:off x="5026435" y="3132654"/>
            <a:ext cx="2133600" cy="2133600"/>
          </a:xfrm>
          <a:prstGeom prst="ellipse">
            <a:avLst/>
          </a:prstGeom>
          <a:solidFill>
            <a:srgbClr val="459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2AF5D72-DF66-C247-822E-1CEF82945321}"/>
              </a:ext>
            </a:extLst>
          </p:cNvPr>
          <p:cNvSpPr txBox="1"/>
          <p:nvPr/>
        </p:nvSpPr>
        <p:spPr>
          <a:xfrm>
            <a:off x="5514844" y="3645457"/>
            <a:ext cx="115678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为器 </a:t>
            </a:r>
          </a:p>
        </p:txBody>
      </p:sp>
      <p:sp>
        <p:nvSpPr>
          <p:cNvPr id="4" name="任意多边形 44">
            <a:extLst>
              <a:ext uri="{FF2B5EF4-FFF2-40B4-BE49-F238E27FC236}">
                <a16:creationId xmlns:a16="http://schemas.microsoft.com/office/drawing/2014/main" id="{57C496EF-E5BD-AC49-ABB5-FE332360EA03}"/>
              </a:ext>
            </a:extLst>
          </p:cNvPr>
          <p:cNvSpPr/>
          <p:nvPr/>
        </p:nvSpPr>
        <p:spPr>
          <a:xfrm>
            <a:off x="1030514" y="2251895"/>
            <a:ext cx="4890507" cy="1789201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825272 h 1952352"/>
              <a:gd name="connsiteX4" fmla="*/ 5136284 w 5225694"/>
              <a:gd name="connsiteY4" fmla="*/ 838917 h 1952352"/>
              <a:gd name="connsiteX5" fmla="*/ 4126117 w 5225694"/>
              <a:gd name="connsiteY5" fmla="*/ 1849083 h 1952352"/>
              <a:gd name="connsiteX6" fmla="*/ 411570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825272"/>
                </a:lnTo>
                <a:lnTo>
                  <a:pt x="5136284" y="838917"/>
                </a:lnTo>
                <a:cubicBezTo>
                  <a:pt x="4629239" y="942674"/>
                  <a:pt x="4229874" y="1342039"/>
                  <a:pt x="4126117" y="1849083"/>
                </a:cubicBezTo>
                <a:lnTo>
                  <a:pt x="4115707" y="1952352"/>
                </a:ln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45">
            <a:extLst>
              <a:ext uri="{FF2B5EF4-FFF2-40B4-BE49-F238E27FC236}">
                <a16:creationId xmlns:a16="http://schemas.microsoft.com/office/drawing/2014/main" id="{24045B8F-C057-CD44-BA49-BF9D56B40116}"/>
              </a:ext>
            </a:extLst>
          </p:cNvPr>
          <p:cNvSpPr/>
          <p:nvPr/>
        </p:nvSpPr>
        <p:spPr>
          <a:xfrm>
            <a:off x="6265450" y="2251895"/>
            <a:ext cx="4616875" cy="1789201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1109988 w 5225694"/>
              <a:gd name="connsiteY5" fmla="*/ 1952352 h 1952352"/>
              <a:gd name="connsiteX6" fmla="*/ 1099577 w 5225694"/>
              <a:gd name="connsiteY6" fmla="*/ 1849083 h 1952352"/>
              <a:gd name="connsiteX7" fmla="*/ 89411 w 5225694"/>
              <a:gd name="connsiteY7" fmla="*/ 838917 h 1952352"/>
              <a:gd name="connsiteX8" fmla="*/ 0 w 5225694"/>
              <a:gd name="connsiteY8" fmla="*/ 825272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1109988" y="1952352"/>
                </a:lnTo>
                <a:lnTo>
                  <a:pt x="1099577" y="1849083"/>
                </a:lnTo>
                <a:cubicBezTo>
                  <a:pt x="995821" y="1342039"/>
                  <a:pt x="596456" y="942674"/>
                  <a:pt x="89411" y="838917"/>
                </a:cubicBezTo>
                <a:lnTo>
                  <a:pt x="0" y="825272"/>
                </a:ln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任意多边形 47">
            <a:extLst>
              <a:ext uri="{FF2B5EF4-FFF2-40B4-BE49-F238E27FC236}">
                <a16:creationId xmlns:a16="http://schemas.microsoft.com/office/drawing/2014/main" id="{29C0D1E9-B59F-E243-9F3D-7796C2E684B3}"/>
              </a:ext>
            </a:extLst>
          </p:cNvPr>
          <p:cNvSpPr/>
          <p:nvPr/>
        </p:nvSpPr>
        <p:spPr>
          <a:xfrm>
            <a:off x="1030514" y="4357812"/>
            <a:ext cx="4890507" cy="1781731"/>
          </a:xfrm>
          <a:custGeom>
            <a:avLst/>
            <a:gdLst>
              <a:gd name="connsiteX0" fmla="*/ 206207 w 5225694"/>
              <a:gd name="connsiteY0" fmla="*/ 0 h 1952352"/>
              <a:gd name="connsiteX1" fmla="*/ 4115707 w 5225694"/>
              <a:gd name="connsiteY1" fmla="*/ 0 h 1952352"/>
              <a:gd name="connsiteX2" fmla="*/ 4126117 w 5225694"/>
              <a:gd name="connsiteY2" fmla="*/ 103268 h 1952352"/>
              <a:gd name="connsiteX3" fmla="*/ 5136284 w 5225694"/>
              <a:gd name="connsiteY3" fmla="*/ 1113434 h 1952352"/>
              <a:gd name="connsiteX4" fmla="*/ 5225694 w 5225694"/>
              <a:gd name="connsiteY4" fmla="*/ 1127080 h 1952352"/>
              <a:gd name="connsiteX5" fmla="*/ 5225694 w 5225694"/>
              <a:gd name="connsiteY5" fmla="*/ 1746145 h 1952352"/>
              <a:gd name="connsiteX6" fmla="*/ 501948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4115707" y="0"/>
                </a:lnTo>
                <a:lnTo>
                  <a:pt x="4126117" y="103268"/>
                </a:lnTo>
                <a:cubicBezTo>
                  <a:pt x="4229874" y="610313"/>
                  <a:pt x="4629239" y="1009678"/>
                  <a:pt x="5136284" y="1113434"/>
                </a:cubicBezTo>
                <a:lnTo>
                  <a:pt x="5225694" y="1127080"/>
                </a:ln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任意多边形 46">
            <a:extLst>
              <a:ext uri="{FF2B5EF4-FFF2-40B4-BE49-F238E27FC236}">
                <a16:creationId xmlns:a16="http://schemas.microsoft.com/office/drawing/2014/main" id="{67BEC844-4449-9040-B314-3262E15EBF1D}"/>
              </a:ext>
            </a:extLst>
          </p:cNvPr>
          <p:cNvSpPr/>
          <p:nvPr/>
        </p:nvSpPr>
        <p:spPr>
          <a:xfrm>
            <a:off x="6265450" y="4357812"/>
            <a:ext cx="4616875" cy="1781731"/>
          </a:xfrm>
          <a:custGeom>
            <a:avLst/>
            <a:gdLst>
              <a:gd name="connsiteX0" fmla="*/ 110998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206207 w 5225694"/>
              <a:gd name="connsiteY5" fmla="*/ 1952352 h 1952352"/>
              <a:gd name="connsiteX6" fmla="*/ 0 w 5225694"/>
              <a:gd name="connsiteY6" fmla="*/ 1746145 h 1952352"/>
              <a:gd name="connsiteX7" fmla="*/ 0 w 5225694"/>
              <a:gd name="connsiteY7" fmla="*/ 1127080 h 1952352"/>
              <a:gd name="connsiteX8" fmla="*/ 89411 w 5225694"/>
              <a:gd name="connsiteY8" fmla="*/ 1113434 h 1952352"/>
              <a:gd name="connsiteX9" fmla="*/ 1099577 w 5225694"/>
              <a:gd name="connsiteY9" fmla="*/ 103268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25694" h="1952352">
                <a:moveTo>
                  <a:pt x="110998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1127080"/>
                </a:lnTo>
                <a:lnTo>
                  <a:pt x="89411" y="1113434"/>
                </a:lnTo>
                <a:cubicBezTo>
                  <a:pt x="596456" y="1009678"/>
                  <a:pt x="995821" y="610313"/>
                  <a:pt x="1099577" y="103268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7EFC5BF2-8A3D-664C-A957-99F0D42EB00A}"/>
              </a:ext>
            </a:extLst>
          </p:cNvPr>
          <p:cNvSpPr txBox="1"/>
          <p:nvPr/>
        </p:nvSpPr>
        <p:spPr>
          <a:xfrm>
            <a:off x="1355821" y="3150228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智能化中医学习系统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1DA62D6F-6084-064B-9D58-B41B5376C348}"/>
              </a:ext>
            </a:extLst>
          </p:cNvPr>
          <p:cNvSpPr txBox="1"/>
          <p:nvPr/>
        </p:nvSpPr>
        <p:spPr>
          <a:xfrm>
            <a:off x="1355821" y="2523769"/>
            <a:ext cx="41469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智能化中医学习系统</a:t>
            </a:r>
            <a:endParaRPr lang="en-US" altLang="zh-CN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D32B421C-9970-2540-92A8-DE6B8D0633A4}"/>
              </a:ext>
            </a:extLst>
          </p:cNvPr>
          <p:cNvSpPr txBox="1"/>
          <p:nvPr/>
        </p:nvSpPr>
        <p:spPr>
          <a:xfrm>
            <a:off x="7374719" y="3150228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智能化中医设备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5716A1D4-DDD7-7842-A125-A6E2B75139F9}"/>
              </a:ext>
            </a:extLst>
          </p:cNvPr>
          <p:cNvSpPr txBox="1"/>
          <p:nvPr/>
        </p:nvSpPr>
        <p:spPr>
          <a:xfrm>
            <a:off x="7374716" y="2523769"/>
            <a:ext cx="27448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智能化中医设备</a:t>
            </a: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FCA9B8FC-CD87-A148-BB0E-8B71E6822997}"/>
              </a:ext>
            </a:extLst>
          </p:cNvPr>
          <p:cNvSpPr txBox="1"/>
          <p:nvPr/>
        </p:nvSpPr>
        <p:spPr>
          <a:xfrm>
            <a:off x="1355821" y="5310136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智慧化辅助诊疗系统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DEB372B9-AEA8-3242-BE90-CCCF9D910546}"/>
              </a:ext>
            </a:extLst>
          </p:cNvPr>
          <p:cNvSpPr txBox="1"/>
          <p:nvPr/>
        </p:nvSpPr>
        <p:spPr>
          <a:xfrm>
            <a:off x="1355821" y="4683677"/>
            <a:ext cx="32472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智慧化辅助诊疗系统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04A802A-9F30-C344-8AD3-AFFDC5CBA7C9}"/>
              </a:ext>
            </a:extLst>
          </p:cNvPr>
          <p:cNvSpPr txBox="1"/>
          <p:nvPr/>
        </p:nvSpPr>
        <p:spPr>
          <a:xfrm>
            <a:off x="7374719" y="5313165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智慧中医药房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11402BAA-38EC-9841-AD86-0A5F8FEBF95C}"/>
              </a:ext>
            </a:extLst>
          </p:cNvPr>
          <p:cNvSpPr txBox="1"/>
          <p:nvPr/>
        </p:nvSpPr>
        <p:spPr>
          <a:xfrm>
            <a:off x="7374717" y="4686706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智慧中药房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CEEDE1-9D7E-784F-9CB7-48EB04E8CE62}"/>
              </a:ext>
            </a:extLst>
          </p:cNvPr>
          <p:cNvSpPr txBox="1"/>
          <p:nvPr/>
        </p:nvSpPr>
        <p:spPr>
          <a:xfrm>
            <a:off x="908877" y="1044697"/>
            <a:ext cx="9973448" cy="72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互联网、大数据、人工智能成为颠覆各个产业的技术力量，中医药产业也在本次技术浪潮的冲击下，发生了革命性的变化</a:t>
            </a:r>
          </a:p>
        </p:txBody>
      </p:sp>
      <p:sp>
        <p:nvSpPr>
          <p:cNvPr id="18" name="TextBox 51">
            <a:extLst>
              <a:ext uri="{FF2B5EF4-FFF2-40B4-BE49-F238E27FC236}">
                <a16:creationId xmlns:a16="http://schemas.microsoft.com/office/drawing/2014/main" id="{B971D6CF-EBFD-AA45-BBD8-D99612969977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技术环境</a:t>
            </a:r>
          </a:p>
        </p:txBody>
      </p:sp>
    </p:spTree>
    <p:extLst>
      <p:ext uri="{BB962C8B-B14F-4D97-AF65-F5344CB8AC3E}">
        <p14:creationId xmlns:p14="http://schemas.microsoft.com/office/powerpoint/2010/main" val="3106569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1">
            <a:extLst>
              <a:ext uri="{FF2B5EF4-FFF2-40B4-BE49-F238E27FC236}">
                <a16:creationId xmlns:a16="http://schemas.microsoft.com/office/drawing/2014/main" id="{B971D6CF-EBFD-AA45-BBD8-D99612969977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技术环境</a:t>
            </a:r>
          </a:p>
        </p:txBody>
      </p:sp>
      <p:sp>
        <p:nvSpPr>
          <p:cNvPr id="21" name="箭头: 十字 26">
            <a:extLst>
              <a:ext uri="{FF2B5EF4-FFF2-40B4-BE49-F238E27FC236}">
                <a16:creationId xmlns:a16="http://schemas.microsoft.com/office/drawing/2014/main" id="{84B94E3E-4EB8-DB41-8DBC-5D0B4E83CABF}"/>
              </a:ext>
            </a:extLst>
          </p:cNvPr>
          <p:cNvSpPr/>
          <p:nvPr/>
        </p:nvSpPr>
        <p:spPr>
          <a:xfrm>
            <a:off x="4063339" y="1948130"/>
            <a:ext cx="4065322" cy="4065322"/>
          </a:xfrm>
          <a:prstGeom prst="quadArrow">
            <a:avLst>
              <a:gd name="adj1" fmla="val 937"/>
              <a:gd name="adj2" fmla="val 1969"/>
              <a:gd name="adj3" fmla="val 5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22" name="任意多边形: 形状 27">
            <a:extLst>
              <a:ext uri="{FF2B5EF4-FFF2-40B4-BE49-F238E27FC236}">
                <a16:creationId xmlns:a16="http://schemas.microsoft.com/office/drawing/2014/main" id="{FBB6239D-FBEB-0D44-B366-E87BD473BA11}"/>
              </a:ext>
            </a:extLst>
          </p:cNvPr>
          <p:cNvSpPr/>
          <p:nvPr/>
        </p:nvSpPr>
        <p:spPr>
          <a:xfrm>
            <a:off x="4472637" y="2357428"/>
            <a:ext cx="1336026" cy="1336024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3" name="任意多边形: 形状 28">
            <a:extLst>
              <a:ext uri="{FF2B5EF4-FFF2-40B4-BE49-F238E27FC236}">
                <a16:creationId xmlns:a16="http://schemas.microsoft.com/office/drawing/2014/main" id="{277C724B-32D1-7D4E-BF95-B99DFB4CA255}"/>
              </a:ext>
            </a:extLst>
          </p:cNvPr>
          <p:cNvSpPr/>
          <p:nvPr/>
        </p:nvSpPr>
        <p:spPr>
          <a:xfrm>
            <a:off x="6383337" y="2357428"/>
            <a:ext cx="1336026" cy="1336024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4" name="任意多边形: 形状 29">
            <a:extLst>
              <a:ext uri="{FF2B5EF4-FFF2-40B4-BE49-F238E27FC236}">
                <a16:creationId xmlns:a16="http://schemas.microsoft.com/office/drawing/2014/main" id="{2019C676-5B3C-B145-90E0-6D243B93C789}"/>
              </a:ext>
            </a:extLst>
          </p:cNvPr>
          <p:cNvSpPr/>
          <p:nvPr/>
        </p:nvSpPr>
        <p:spPr>
          <a:xfrm>
            <a:off x="4472637" y="4268129"/>
            <a:ext cx="1336026" cy="1336024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prstClr val="white"/>
              </a:solidFill>
            </a:endParaRPr>
          </a:p>
        </p:txBody>
      </p:sp>
      <p:sp>
        <p:nvSpPr>
          <p:cNvPr id="25" name="任意多边形: 形状 30">
            <a:extLst>
              <a:ext uri="{FF2B5EF4-FFF2-40B4-BE49-F238E27FC236}">
                <a16:creationId xmlns:a16="http://schemas.microsoft.com/office/drawing/2014/main" id="{68F0566C-EDA2-5840-901B-83D61156D241}"/>
              </a:ext>
            </a:extLst>
          </p:cNvPr>
          <p:cNvSpPr/>
          <p:nvPr/>
        </p:nvSpPr>
        <p:spPr>
          <a:xfrm>
            <a:off x="6383337" y="4268129"/>
            <a:ext cx="1336026" cy="1336024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7" name="任意多边形: 形状 32">
            <a:extLst>
              <a:ext uri="{FF2B5EF4-FFF2-40B4-BE49-F238E27FC236}">
                <a16:creationId xmlns:a16="http://schemas.microsoft.com/office/drawing/2014/main" id="{D8A63709-F595-5548-A590-6BD4B92FC7FF}"/>
              </a:ext>
            </a:extLst>
          </p:cNvPr>
          <p:cNvSpPr/>
          <p:nvPr/>
        </p:nvSpPr>
        <p:spPr>
          <a:xfrm>
            <a:off x="4879157" y="2796336"/>
            <a:ext cx="522980" cy="4582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CB2D2B-76A8-E84B-9269-B557F0D43854}"/>
              </a:ext>
            </a:extLst>
          </p:cNvPr>
          <p:cNvGrpSpPr/>
          <p:nvPr/>
        </p:nvGrpSpPr>
        <p:grpSpPr>
          <a:xfrm>
            <a:off x="8128660" y="2423639"/>
            <a:ext cx="3034639" cy="1072038"/>
            <a:chOff x="874711" y="3281953"/>
            <a:chExt cx="3034639" cy="10720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DFD7B4C-16A3-5441-931A-060F2CA6E6BE}"/>
                </a:ext>
              </a:extLst>
            </p:cNvPr>
            <p:cNvSpPr/>
            <p:nvPr/>
          </p:nvSpPr>
          <p:spPr>
            <a:xfrm>
              <a:off x="874711" y="3740297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373876E-5E7B-884E-95A6-D7FAF8297CA5}"/>
                </a:ext>
              </a:extLst>
            </p:cNvPr>
            <p:cNvSpPr/>
            <p:nvPr/>
          </p:nvSpPr>
          <p:spPr>
            <a:xfrm>
              <a:off x="874712" y="3281953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智能化中医设备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068C73B-3A6A-2A4A-A54E-D79F037B0DF7}"/>
              </a:ext>
            </a:extLst>
          </p:cNvPr>
          <p:cNvGrpSpPr/>
          <p:nvPr/>
        </p:nvGrpSpPr>
        <p:grpSpPr>
          <a:xfrm>
            <a:off x="8128661" y="4390789"/>
            <a:ext cx="3034639" cy="1074386"/>
            <a:chOff x="874712" y="3344238"/>
            <a:chExt cx="3034639" cy="107438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C4D531-CDAC-E947-998F-F8D63E3B58DD}"/>
                </a:ext>
              </a:extLst>
            </p:cNvPr>
            <p:cNvSpPr/>
            <p:nvPr/>
          </p:nvSpPr>
          <p:spPr>
            <a:xfrm>
              <a:off x="874712" y="380493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643962C-1C21-0A4E-83BE-2B63B1F8D294}"/>
                </a:ext>
              </a:extLst>
            </p:cNvPr>
            <p:cNvSpPr/>
            <p:nvPr/>
          </p:nvSpPr>
          <p:spPr>
            <a:xfrm>
              <a:off x="874712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智慧中药房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52CA7-C563-D649-A41E-64BCA691628E}"/>
              </a:ext>
            </a:extLst>
          </p:cNvPr>
          <p:cNvGrpSpPr/>
          <p:nvPr/>
        </p:nvGrpSpPr>
        <p:grpSpPr>
          <a:xfrm>
            <a:off x="1104968" y="2485924"/>
            <a:ext cx="3034639" cy="1066976"/>
            <a:chOff x="892519" y="3344238"/>
            <a:chExt cx="3034639" cy="106697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6DAA18-A679-F64C-8083-A114B363EDE6}"/>
                </a:ext>
              </a:extLst>
            </p:cNvPr>
            <p:cNvSpPr/>
            <p:nvPr/>
          </p:nvSpPr>
          <p:spPr>
            <a:xfrm>
              <a:off x="892519" y="379752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44880A0-C56C-1447-8C27-267075CD0E36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智能化中医学习系统</a:t>
              </a:r>
              <a:endPara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2FE0B17-5A28-484C-98D6-255A610524B4}"/>
              </a:ext>
            </a:extLst>
          </p:cNvPr>
          <p:cNvGrpSpPr/>
          <p:nvPr/>
        </p:nvGrpSpPr>
        <p:grpSpPr>
          <a:xfrm>
            <a:off x="1087161" y="4390789"/>
            <a:ext cx="3034639" cy="1064807"/>
            <a:chOff x="874712" y="3344238"/>
            <a:chExt cx="3034639" cy="106480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5DD5ECE-574C-184F-97DB-98DD82359EF6}"/>
                </a:ext>
              </a:extLst>
            </p:cNvPr>
            <p:cNvSpPr/>
            <p:nvPr/>
          </p:nvSpPr>
          <p:spPr>
            <a:xfrm>
              <a:off x="874712" y="3795351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0A63B3B-387E-4A4B-883F-0FAD572F580A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智慧化辅助诊疗系统</a:t>
              </a:r>
            </a:p>
          </p:txBody>
        </p:sp>
      </p:grpSp>
      <p:pic>
        <p:nvPicPr>
          <p:cNvPr id="46" name="图形 45">
            <a:extLst>
              <a:ext uri="{FF2B5EF4-FFF2-40B4-BE49-F238E27FC236}">
                <a16:creationId xmlns:a16="http://schemas.microsoft.com/office/drawing/2014/main" id="{65273FC3-113D-E444-9091-F9DA0FC24E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818647" y="4641075"/>
            <a:ext cx="558659" cy="517253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D8AC08E3-2557-3D41-85BF-A27ADA7D72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879157" y="4641075"/>
            <a:ext cx="563759" cy="563759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BC69104A-1264-3A4B-82F7-167A415BFC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875279" y="2802740"/>
            <a:ext cx="445397" cy="445397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80BC7696-6F88-674C-9AC7-93E50F04FAD4}"/>
              </a:ext>
            </a:extLst>
          </p:cNvPr>
          <p:cNvSpPr txBox="1"/>
          <p:nvPr/>
        </p:nvSpPr>
        <p:spPr>
          <a:xfrm>
            <a:off x="1104968" y="775952"/>
            <a:ext cx="9973448" cy="72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互联网、大数据、人工智能成为颠覆各个产业的技术力量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中医药产业也在本次技术浪潮的冲击下，发生了革命性的变化</a:t>
            </a:r>
          </a:p>
        </p:txBody>
      </p:sp>
    </p:spTree>
    <p:extLst>
      <p:ext uri="{BB962C8B-B14F-4D97-AF65-F5344CB8AC3E}">
        <p14:creationId xmlns:p14="http://schemas.microsoft.com/office/powerpoint/2010/main" val="38295244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1E607140-B4C5-7646-8E3E-2D192AF4E314}"/>
              </a:ext>
            </a:extLst>
          </p:cNvPr>
          <p:cNvSpPr/>
          <p:nvPr/>
        </p:nvSpPr>
        <p:spPr>
          <a:xfrm>
            <a:off x="859467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AFDF8CB7-4436-A14A-A96D-531FDD393F31}"/>
              </a:ext>
            </a:extLst>
          </p:cNvPr>
          <p:cNvSpPr/>
          <p:nvPr/>
        </p:nvSpPr>
        <p:spPr>
          <a:xfrm rot="16200000" flipH="1">
            <a:off x="463718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44BFF157-C9C6-0C49-9330-32F9722A1560}"/>
              </a:ext>
            </a:extLst>
          </p:cNvPr>
          <p:cNvSpPr/>
          <p:nvPr/>
        </p:nvSpPr>
        <p:spPr>
          <a:xfrm rot="5400000">
            <a:off x="3800127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6D679C-24E6-0544-B353-997FD2F15A9D}"/>
              </a:ext>
            </a:extLst>
          </p:cNvPr>
          <p:cNvSpPr/>
          <p:nvPr/>
        </p:nvSpPr>
        <p:spPr>
          <a:xfrm>
            <a:off x="707944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id="{B7E68F68-6062-9549-BCCB-F65C08FCF301}"/>
              </a:ext>
            </a:extLst>
          </p:cNvPr>
          <p:cNvSpPr txBox="1"/>
          <p:nvPr/>
        </p:nvSpPr>
        <p:spPr>
          <a:xfrm>
            <a:off x="1593349" y="2667298"/>
            <a:ext cx="1766347" cy="189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中医知识传承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平台赋能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辅助诊断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自主诊断</a:t>
            </a:r>
            <a:endParaRPr lang="en-US" altLang="zh-CN" sz="1600" dirty="0"/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AF3F0FC6-9741-FA42-8422-D0E1232EA0D5}"/>
              </a:ext>
            </a:extLst>
          </p:cNvPr>
          <p:cNvSpPr txBox="1"/>
          <p:nvPr/>
        </p:nvSpPr>
        <p:spPr>
          <a:xfrm>
            <a:off x="1109825" y="1903040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C57C683-B800-294A-B5D2-47B35BC499C7}"/>
              </a:ext>
            </a:extLst>
          </p:cNvPr>
          <p:cNvSpPr/>
          <p:nvPr/>
        </p:nvSpPr>
        <p:spPr>
          <a:xfrm>
            <a:off x="4524951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578885F6-914C-7C4D-B8A5-E60E961F7771}"/>
              </a:ext>
            </a:extLst>
          </p:cNvPr>
          <p:cNvSpPr/>
          <p:nvPr/>
        </p:nvSpPr>
        <p:spPr>
          <a:xfrm rot="16200000" flipH="1">
            <a:off x="4129202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65DF914C-4312-C24B-8238-3F23C4F1666E}"/>
              </a:ext>
            </a:extLst>
          </p:cNvPr>
          <p:cNvSpPr/>
          <p:nvPr/>
        </p:nvSpPr>
        <p:spPr>
          <a:xfrm rot="5400000">
            <a:off x="7465611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31D3D4-D768-6847-8653-6F41A966C2B9}"/>
              </a:ext>
            </a:extLst>
          </p:cNvPr>
          <p:cNvSpPr/>
          <p:nvPr/>
        </p:nvSpPr>
        <p:spPr>
          <a:xfrm>
            <a:off x="4373428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C5C07315-05D9-BF40-AC8D-F19BE02B7339}"/>
              </a:ext>
            </a:extLst>
          </p:cNvPr>
          <p:cNvSpPr txBox="1"/>
          <p:nvPr/>
        </p:nvSpPr>
        <p:spPr>
          <a:xfrm>
            <a:off x="5258833" y="2667297"/>
            <a:ext cx="1766347" cy="1403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医患精准匹配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中医社区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中医大数据入口</a:t>
            </a:r>
            <a:endParaRPr lang="en-US" altLang="zh-CN" sz="16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AD9D321-FB2F-8142-967C-319F3546BAE2}"/>
              </a:ext>
            </a:extLst>
          </p:cNvPr>
          <p:cNvSpPr/>
          <p:nvPr/>
        </p:nvSpPr>
        <p:spPr>
          <a:xfrm>
            <a:off x="8185445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0ECFC764-3283-2B47-AB0D-3BB579630B7F}"/>
              </a:ext>
            </a:extLst>
          </p:cNvPr>
          <p:cNvSpPr/>
          <p:nvPr/>
        </p:nvSpPr>
        <p:spPr>
          <a:xfrm rot="16200000" flipH="1">
            <a:off x="7789695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4A03D1D-3F08-EA4E-BD9F-358F22B15914}"/>
              </a:ext>
            </a:extLst>
          </p:cNvPr>
          <p:cNvSpPr/>
          <p:nvPr/>
        </p:nvSpPr>
        <p:spPr>
          <a:xfrm rot="5400000">
            <a:off x="11126106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341076-CD7A-6841-BAA3-7F35281F40C9}"/>
              </a:ext>
            </a:extLst>
          </p:cNvPr>
          <p:cNvSpPr/>
          <p:nvPr/>
        </p:nvSpPr>
        <p:spPr>
          <a:xfrm>
            <a:off x="8033923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EC84CD58-746D-314F-8E15-B48FC7F30959}"/>
              </a:ext>
            </a:extLst>
          </p:cNvPr>
          <p:cNvSpPr txBox="1"/>
          <p:nvPr/>
        </p:nvSpPr>
        <p:spPr>
          <a:xfrm>
            <a:off x="8919328" y="2667297"/>
            <a:ext cx="1766347" cy="2387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预防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保健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治疗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康复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养老养生</a:t>
            </a:r>
            <a:endParaRPr lang="en-US" altLang="zh-CN" sz="1600" dirty="0"/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2DE4A050-F44B-5841-98CE-9AEEBACA2505}"/>
              </a:ext>
            </a:extLst>
          </p:cNvPr>
          <p:cNvSpPr txBox="1"/>
          <p:nvPr/>
        </p:nvSpPr>
        <p:spPr>
          <a:xfrm>
            <a:off x="8479345" y="1903040"/>
            <a:ext cx="26812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大健康管理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8108B73-BB01-A74D-8019-E6995FAB31BE}"/>
              </a:ext>
            </a:extLst>
          </p:cNvPr>
          <p:cNvSpPr/>
          <p:nvPr/>
        </p:nvSpPr>
        <p:spPr>
          <a:xfrm>
            <a:off x="917713" y="5355151"/>
            <a:ext cx="10414820" cy="7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06A27F71-A7D5-2F4B-A0C6-EEBD8C6B62FC}"/>
              </a:ext>
            </a:extLst>
          </p:cNvPr>
          <p:cNvSpPr txBox="1"/>
          <p:nvPr/>
        </p:nvSpPr>
        <p:spPr>
          <a:xfrm>
            <a:off x="3487698" y="5556606"/>
            <a:ext cx="6106875" cy="320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252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基于专病专科的医患精准匹配形成核心交易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C40EDE6-0D41-B54A-BB85-563B3469D5D0}"/>
              </a:ext>
            </a:extLst>
          </p:cNvPr>
          <p:cNvSpPr/>
          <p:nvPr/>
        </p:nvSpPr>
        <p:spPr>
          <a:xfrm>
            <a:off x="13646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1B7F347-D077-0F4D-805E-CF473C457AC2}"/>
              </a:ext>
            </a:extLst>
          </p:cNvPr>
          <p:cNvSpPr/>
          <p:nvPr/>
        </p:nvSpPr>
        <p:spPr>
          <a:xfrm>
            <a:off x="1364665" y="435613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C35EF67-7E33-BB43-83A1-451055250FDC}"/>
              </a:ext>
            </a:extLst>
          </p:cNvPr>
          <p:cNvSpPr/>
          <p:nvPr/>
        </p:nvSpPr>
        <p:spPr>
          <a:xfrm>
            <a:off x="1364665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FD435E5-48D5-FF44-8669-0563B0D68541}"/>
              </a:ext>
            </a:extLst>
          </p:cNvPr>
          <p:cNvSpPr/>
          <p:nvPr/>
        </p:nvSpPr>
        <p:spPr>
          <a:xfrm>
            <a:off x="1364665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CA57E5A-F71B-914D-B9DB-DC8A9C15D2CA}"/>
              </a:ext>
            </a:extLst>
          </p:cNvPr>
          <p:cNvSpPr/>
          <p:nvPr/>
        </p:nvSpPr>
        <p:spPr>
          <a:xfrm>
            <a:off x="50222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4FB3472-E33E-9649-B261-FCC066F9EF8B}"/>
              </a:ext>
            </a:extLst>
          </p:cNvPr>
          <p:cNvSpPr/>
          <p:nvPr/>
        </p:nvSpPr>
        <p:spPr>
          <a:xfrm>
            <a:off x="5022265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7F971E7-DE02-1649-9415-CB088357BE55}"/>
              </a:ext>
            </a:extLst>
          </p:cNvPr>
          <p:cNvSpPr/>
          <p:nvPr/>
        </p:nvSpPr>
        <p:spPr>
          <a:xfrm>
            <a:off x="5022265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2E4B1FD-CFBE-0A4B-8A0C-6A3E9D414F1C}"/>
              </a:ext>
            </a:extLst>
          </p:cNvPr>
          <p:cNvSpPr/>
          <p:nvPr/>
        </p:nvSpPr>
        <p:spPr>
          <a:xfrm>
            <a:off x="8636322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23D8A78-055F-A941-A9D3-ADE6AF99C4BF}"/>
              </a:ext>
            </a:extLst>
          </p:cNvPr>
          <p:cNvSpPr/>
          <p:nvPr/>
        </p:nvSpPr>
        <p:spPr>
          <a:xfrm>
            <a:off x="8636322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47D5126-7E29-D246-9AB0-D062452368BE}"/>
              </a:ext>
            </a:extLst>
          </p:cNvPr>
          <p:cNvSpPr/>
          <p:nvPr/>
        </p:nvSpPr>
        <p:spPr>
          <a:xfrm>
            <a:off x="8636322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7D279ED-F3FB-4449-B634-D7D94C1C4BC0}"/>
              </a:ext>
            </a:extLst>
          </p:cNvPr>
          <p:cNvSpPr/>
          <p:nvPr/>
        </p:nvSpPr>
        <p:spPr>
          <a:xfrm>
            <a:off x="8636322" y="4343003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40E2993-E02C-A248-806B-75FFD8A19C87}"/>
              </a:ext>
            </a:extLst>
          </p:cNvPr>
          <p:cNvSpPr/>
          <p:nvPr/>
        </p:nvSpPr>
        <p:spPr>
          <a:xfrm>
            <a:off x="8636322" y="4844448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ECB06C3A-E539-A242-83E9-F208CB0BBB7D}"/>
              </a:ext>
            </a:extLst>
          </p:cNvPr>
          <p:cNvSpPr txBox="1"/>
          <p:nvPr/>
        </p:nvSpPr>
        <p:spPr>
          <a:xfrm>
            <a:off x="4774188" y="187691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中医共享平台</a:t>
            </a:r>
          </a:p>
        </p:txBody>
      </p:sp>
      <p:sp>
        <p:nvSpPr>
          <p:cNvPr id="35" name="TextBox 51">
            <a:extLst>
              <a:ext uri="{FF2B5EF4-FFF2-40B4-BE49-F238E27FC236}">
                <a16:creationId xmlns:a16="http://schemas.microsoft.com/office/drawing/2014/main" id="{AE6F1ACE-A55D-8249-84E0-DAF547C64712}"/>
              </a:ext>
            </a:extLst>
          </p:cNvPr>
          <p:cNvSpPr txBox="1"/>
          <p:nvPr/>
        </p:nvSpPr>
        <p:spPr>
          <a:xfrm>
            <a:off x="406086" y="2440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辅仁战略布局</a:t>
            </a:r>
          </a:p>
        </p:txBody>
      </p:sp>
    </p:spTree>
    <p:extLst>
      <p:ext uri="{BB962C8B-B14F-4D97-AF65-F5344CB8AC3E}">
        <p14:creationId xmlns:p14="http://schemas.microsoft.com/office/powerpoint/2010/main" val="24985520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2CEA2265-4033-FC45-BAFD-D1E0498208DE}"/>
              </a:ext>
            </a:extLst>
          </p:cNvPr>
          <p:cNvSpPr/>
          <p:nvPr/>
        </p:nvSpPr>
        <p:spPr>
          <a:xfrm>
            <a:off x="859467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8B5C334B-EBE2-1B4D-8022-149902D4ED35}"/>
              </a:ext>
            </a:extLst>
          </p:cNvPr>
          <p:cNvSpPr/>
          <p:nvPr/>
        </p:nvSpPr>
        <p:spPr>
          <a:xfrm rot="16200000" flipH="1">
            <a:off x="463718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D379BBE1-4B07-0442-9CD2-F7A5B11D7C1B}"/>
              </a:ext>
            </a:extLst>
          </p:cNvPr>
          <p:cNvSpPr/>
          <p:nvPr/>
        </p:nvSpPr>
        <p:spPr>
          <a:xfrm rot="5400000">
            <a:off x="3800127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5D9B0C-AA8A-AF44-9477-96DB45260AC8}"/>
              </a:ext>
            </a:extLst>
          </p:cNvPr>
          <p:cNvSpPr/>
          <p:nvPr/>
        </p:nvSpPr>
        <p:spPr>
          <a:xfrm>
            <a:off x="707944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id="{304E9F39-048F-8746-897F-9A5B6610F9CB}"/>
              </a:ext>
            </a:extLst>
          </p:cNvPr>
          <p:cNvSpPr txBox="1"/>
          <p:nvPr/>
        </p:nvSpPr>
        <p:spPr>
          <a:xfrm>
            <a:off x="1593349" y="2667298"/>
            <a:ext cx="1766347" cy="796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平台成长到与市场、企业同等重要的位置</a:t>
            </a:r>
            <a:endParaRPr lang="en-US" altLang="zh-CN" sz="1600" dirty="0"/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81E823C9-4F52-FA45-8D7E-C2D95BCB0CC3}"/>
              </a:ext>
            </a:extLst>
          </p:cNvPr>
          <p:cNvSpPr txBox="1"/>
          <p:nvPr/>
        </p:nvSpPr>
        <p:spPr>
          <a:xfrm>
            <a:off x="1109825" y="1903040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strike="sngStrike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  <a:r>
              <a:rPr lang="en-US" altLang="zh-CN" sz="2400" b="1" strike="sngStrike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2400" b="1" strike="sngStrike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D1D53B5-63BE-5444-9073-440B6BB6F971}"/>
              </a:ext>
            </a:extLst>
          </p:cNvPr>
          <p:cNvSpPr/>
          <p:nvPr/>
        </p:nvSpPr>
        <p:spPr>
          <a:xfrm>
            <a:off x="4524951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EB52B946-AB02-2445-BCA4-EC9E37DA8434}"/>
              </a:ext>
            </a:extLst>
          </p:cNvPr>
          <p:cNvSpPr/>
          <p:nvPr/>
        </p:nvSpPr>
        <p:spPr>
          <a:xfrm rot="16200000" flipH="1">
            <a:off x="4129202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1125BF07-550D-8D4B-9B94-518A21E89E54}"/>
              </a:ext>
            </a:extLst>
          </p:cNvPr>
          <p:cNvSpPr/>
          <p:nvPr/>
        </p:nvSpPr>
        <p:spPr>
          <a:xfrm rot="5400000">
            <a:off x="7465611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C5A15B-BBBF-F544-8267-CC8F747FACE9}"/>
              </a:ext>
            </a:extLst>
          </p:cNvPr>
          <p:cNvSpPr/>
          <p:nvPr/>
        </p:nvSpPr>
        <p:spPr>
          <a:xfrm>
            <a:off x="4373428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6E7B6095-4052-EE48-BCEE-0F7BB08D9377}"/>
              </a:ext>
            </a:extLst>
          </p:cNvPr>
          <p:cNvSpPr txBox="1"/>
          <p:nvPr/>
        </p:nvSpPr>
        <p:spPr>
          <a:xfrm>
            <a:off x="5258833" y="2667297"/>
            <a:ext cx="1766347" cy="1227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整个社会中的主导公司形态从产品型公司转向平台型公司</a:t>
            </a:r>
            <a:endParaRPr lang="en-US" altLang="zh-CN" sz="16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6424ADD-92D9-A249-A9D8-71F11A7822C1}"/>
              </a:ext>
            </a:extLst>
          </p:cNvPr>
          <p:cNvSpPr/>
          <p:nvPr/>
        </p:nvSpPr>
        <p:spPr>
          <a:xfrm>
            <a:off x="8185445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6780DA9B-9CF1-0A40-AA22-2CD26CFD5BA6}"/>
              </a:ext>
            </a:extLst>
          </p:cNvPr>
          <p:cNvSpPr/>
          <p:nvPr/>
        </p:nvSpPr>
        <p:spPr>
          <a:xfrm rot="16200000" flipH="1">
            <a:off x="7789695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8389087D-8F4B-DD41-B05E-B720429A473D}"/>
              </a:ext>
            </a:extLst>
          </p:cNvPr>
          <p:cNvSpPr/>
          <p:nvPr/>
        </p:nvSpPr>
        <p:spPr>
          <a:xfrm rot="5400000">
            <a:off x="11126106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D63319-0505-7649-88EB-CBD2AC02617F}"/>
              </a:ext>
            </a:extLst>
          </p:cNvPr>
          <p:cNvSpPr/>
          <p:nvPr/>
        </p:nvSpPr>
        <p:spPr>
          <a:xfrm>
            <a:off x="8033923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762D1E3A-9266-9848-86A1-266F0243E6FE}"/>
              </a:ext>
            </a:extLst>
          </p:cNvPr>
          <p:cNvSpPr txBox="1"/>
          <p:nvPr/>
        </p:nvSpPr>
        <p:spPr>
          <a:xfrm>
            <a:off x="8919328" y="2667297"/>
            <a:ext cx="1766347" cy="1658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技术驱动的互联网平台成为经济、社会与生活中新的资源配置与组织方式。</a:t>
            </a:r>
            <a:endParaRPr lang="en-US" altLang="zh-CN" sz="1600" dirty="0"/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A08ED273-A06A-B043-9A29-D5B62EEB3A93}"/>
              </a:ext>
            </a:extLst>
          </p:cNvPr>
          <p:cNvSpPr txBox="1"/>
          <p:nvPr/>
        </p:nvSpPr>
        <p:spPr>
          <a:xfrm>
            <a:off x="8479345" y="1903040"/>
            <a:ext cx="26812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strike="sngStrike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大健康管理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652587C-C720-B246-8580-8C080FBDF589}"/>
              </a:ext>
            </a:extLst>
          </p:cNvPr>
          <p:cNvSpPr/>
          <p:nvPr/>
        </p:nvSpPr>
        <p:spPr>
          <a:xfrm>
            <a:off x="917713" y="5355151"/>
            <a:ext cx="10414820" cy="7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C015B89F-1144-8846-A278-739EB1B40C31}"/>
              </a:ext>
            </a:extLst>
          </p:cNvPr>
          <p:cNvSpPr txBox="1"/>
          <p:nvPr/>
        </p:nvSpPr>
        <p:spPr>
          <a:xfrm>
            <a:off x="3478820" y="5440025"/>
            <a:ext cx="6106875" cy="603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2520"/>
              </a:lnSpc>
            </a:pPr>
            <a:r>
              <a:rPr lang="zh-CN" altLang="en-US" dirty="0"/>
              <a:t>互联网平台连接人们的线上线下生活，由平台企业演化出平台生态或平台经济已是大势所趋。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28EE93E-FA83-BF4E-B31E-7637F666BA1E}"/>
              </a:ext>
            </a:extLst>
          </p:cNvPr>
          <p:cNvSpPr/>
          <p:nvPr/>
        </p:nvSpPr>
        <p:spPr>
          <a:xfrm>
            <a:off x="13646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9591025-5D2B-DE40-83F5-77B0BC5D35DC}"/>
              </a:ext>
            </a:extLst>
          </p:cNvPr>
          <p:cNvSpPr/>
          <p:nvPr/>
        </p:nvSpPr>
        <p:spPr>
          <a:xfrm>
            <a:off x="50222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8B56D3B-5AB6-2840-9BF3-34A4910376C8}"/>
              </a:ext>
            </a:extLst>
          </p:cNvPr>
          <p:cNvSpPr/>
          <p:nvPr/>
        </p:nvSpPr>
        <p:spPr>
          <a:xfrm>
            <a:off x="8636322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1950C9AB-C9C4-D148-941D-978286A9242C}"/>
              </a:ext>
            </a:extLst>
          </p:cNvPr>
          <p:cNvSpPr txBox="1"/>
          <p:nvPr/>
        </p:nvSpPr>
        <p:spPr>
          <a:xfrm>
            <a:off x="4774188" y="187691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strike="sngStrike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中医共享平台</a:t>
            </a:r>
          </a:p>
        </p:txBody>
      </p:sp>
      <p:sp>
        <p:nvSpPr>
          <p:cNvPr id="26" name="TextBox 51">
            <a:extLst>
              <a:ext uri="{FF2B5EF4-FFF2-40B4-BE49-F238E27FC236}">
                <a16:creationId xmlns:a16="http://schemas.microsoft.com/office/drawing/2014/main" id="{6AD489AE-16FC-FC41-8E4C-C6B9F260D67D}"/>
              </a:ext>
            </a:extLst>
          </p:cNvPr>
          <p:cNvSpPr txBox="1"/>
          <p:nvPr/>
        </p:nvSpPr>
        <p:spPr>
          <a:xfrm>
            <a:off x="406086" y="24401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互联网平台的三个重要特征</a:t>
            </a:r>
          </a:p>
        </p:txBody>
      </p:sp>
    </p:spTree>
    <p:extLst>
      <p:ext uri="{BB962C8B-B14F-4D97-AF65-F5344CB8AC3E}">
        <p14:creationId xmlns:p14="http://schemas.microsoft.com/office/powerpoint/2010/main" val="13432959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903817B-A487-0044-B3C6-E27DA39037A2}"/>
              </a:ext>
            </a:extLst>
          </p:cNvPr>
          <p:cNvGrpSpPr/>
          <p:nvPr/>
        </p:nvGrpSpPr>
        <p:grpSpPr>
          <a:xfrm>
            <a:off x="300541" y="1412776"/>
            <a:ext cx="2826981" cy="4896544"/>
            <a:chOff x="707944" y="1412776"/>
            <a:chExt cx="2826981" cy="4896544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7CF82C3F-D9A2-7F4D-8902-9290E43BDF4B}"/>
                </a:ext>
              </a:extLst>
            </p:cNvPr>
            <p:cNvSpPr/>
            <p:nvPr/>
          </p:nvSpPr>
          <p:spPr>
            <a:xfrm>
              <a:off x="859467" y="1412776"/>
              <a:ext cx="2520000" cy="4896544"/>
            </a:xfrm>
            <a:prstGeom prst="roundRect">
              <a:avLst>
                <a:gd name="adj" fmla="val 4909"/>
              </a:avLst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23FC351F-C913-6D4C-988A-AFB7B2F9D9A2}"/>
                </a:ext>
              </a:extLst>
            </p:cNvPr>
            <p:cNvSpPr/>
            <p:nvPr/>
          </p:nvSpPr>
          <p:spPr>
            <a:xfrm rot="16200000" flipH="1">
              <a:off x="471868" y="1936346"/>
              <a:ext cx="637044" cy="148589"/>
            </a:xfrm>
            <a:prstGeom prst="parallelogram">
              <a:avLst>
                <a:gd name="adj" fmla="val 8910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70A34131-9321-604E-92D5-F402962B2F70}"/>
                </a:ext>
              </a:extLst>
            </p:cNvPr>
            <p:cNvSpPr/>
            <p:nvPr/>
          </p:nvSpPr>
          <p:spPr>
            <a:xfrm rot="5400000">
              <a:off x="3142108" y="1940181"/>
              <a:ext cx="637044" cy="148589"/>
            </a:xfrm>
            <a:prstGeom prst="parallelogram">
              <a:avLst>
                <a:gd name="adj" fmla="val 8910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062036C-BB48-9F42-B2A2-7387C0E3291D}"/>
                </a:ext>
              </a:extLst>
            </p:cNvPr>
            <p:cNvSpPr/>
            <p:nvPr/>
          </p:nvSpPr>
          <p:spPr>
            <a:xfrm>
              <a:off x="707944" y="1833796"/>
              <a:ext cx="282698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TextBox 29">
              <a:extLst>
                <a:ext uri="{FF2B5EF4-FFF2-40B4-BE49-F238E27FC236}">
                  <a16:creationId xmlns:a16="http://schemas.microsoft.com/office/drawing/2014/main" id="{85A2FF0C-9DF4-6349-A840-A75D42D2113F}"/>
                </a:ext>
              </a:extLst>
            </p:cNvPr>
            <p:cNvSpPr txBox="1"/>
            <p:nvPr/>
          </p:nvSpPr>
          <p:spPr>
            <a:xfrm>
              <a:off x="1220482" y="2667298"/>
              <a:ext cx="1956969" cy="6260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zh-CN" altLang="en-US" sz="1100" dirty="0"/>
                <a:t>谷歌：用户的搜索行为转换为具有丰富价值的广告</a:t>
              </a:r>
              <a:endParaRPr lang="en-US" altLang="zh-CN" sz="1100" dirty="0"/>
            </a:p>
          </p:txBody>
        </p:sp>
        <p:sp>
          <p:nvSpPr>
            <p:cNvPr id="9" name="TextBox 30">
              <a:extLst>
                <a:ext uri="{FF2B5EF4-FFF2-40B4-BE49-F238E27FC236}">
                  <a16:creationId xmlns:a16="http://schemas.microsoft.com/office/drawing/2014/main" id="{E1CCD324-B480-5742-B153-C200CEB94CB3}"/>
                </a:ext>
              </a:extLst>
            </p:cNvPr>
            <p:cNvSpPr txBox="1"/>
            <p:nvPr/>
          </p:nvSpPr>
          <p:spPr>
            <a:xfrm>
              <a:off x="782231" y="1891262"/>
              <a:ext cx="267840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用户参与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BDA8F24-C80D-AE4B-824E-2AFB4749372F}"/>
                </a:ext>
              </a:extLst>
            </p:cNvPr>
            <p:cNvSpPr/>
            <p:nvPr/>
          </p:nvSpPr>
          <p:spPr>
            <a:xfrm>
              <a:off x="991798" y="2811379"/>
              <a:ext cx="125361" cy="1378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A9D46D6-1ADC-ED46-A704-9FCFA3275929}"/>
                </a:ext>
              </a:extLst>
            </p:cNvPr>
            <p:cNvSpPr/>
            <p:nvPr/>
          </p:nvSpPr>
          <p:spPr>
            <a:xfrm>
              <a:off x="991798" y="4382770"/>
              <a:ext cx="125361" cy="1253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102DD69-C404-C848-A3A6-5D4A6397BD2F}"/>
                </a:ext>
              </a:extLst>
            </p:cNvPr>
            <p:cNvSpPr/>
            <p:nvPr/>
          </p:nvSpPr>
          <p:spPr>
            <a:xfrm>
              <a:off x="991798" y="3608980"/>
              <a:ext cx="125361" cy="1253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28F3DD7C-31E8-3E44-BF2C-A57DC3EB6893}"/>
                </a:ext>
              </a:extLst>
            </p:cNvPr>
            <p:cNvSpPr txBox="1"/>
            <p:nvPr/>
          </p:nvSpPr>
          <p:spPr>
            <a:xfrm>
              <a:off x="1220482" y="3459693"/>
              <a:ext cx="1956969" cy="6260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zh-CN" altLang="en-US" sz="1100" dirty="0"/>
                <a:t>脸书：运用在线社交搜集并出售用户的精准画像</a:t>
              </a:r>
              <a:endParaRPr lang="en-US" altLang="zh-CN" sz="1100" dirty="0"/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B7D8A371-8B83-8542-94FE-9EB090C47E2A}"/>
                </a:ext>
              </a:extLst>
            </p:cNvPr>
            <p:cNvSpPr txBox="1"/>
            <p:nvPr/>
          </p:nvSpPr>
          <p:spPr>
            <a:xfrm>
              <a:off x="1220483" y="4262510"/>
              <a:ext cx="2002716" cy="6260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zh-CN" altLang="en-US" sz="1100" dirty="0"/>
                <a:t>优步：看准用户的交通需求充分调度私人汽车</a:t>
              </a:r>
              <a:endParaRPr lang="en-US" altLang="zh-CN" sz="1050" dirty="0"/>
            </a:p>
          </p:txBody>
        </p:sp>
      </p:grp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52CD350-B7F6-0B44-B58E-CA19FD2A1BB4}"/>
              </a:ext>
            </a:extLst>
          </p:cNvPr>
          <p:cNvSpPr/>
          <p:nvPr/>
        </p:nvSpPr>
        <p:spPr>
          <a:xfrm>
            <a:off x="3352963" y="1412776"/>
            <a:ext cx="2520000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6D57050-A6A4-1B40-A7D0-E33F2E6FB194}"/>
              </a:ext>
            </a:extLst>
          </p:cNvPr>
          <p:cNvSpPr/>
          <p:nvPr/>
        </p:nvSpPr>
        <p:spPr>
          <a:xfrm rot="16200000" flipH="1">
            <a:off x="2959293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BC1C1770-5F6B-B54A-BA5B-DF23A9730514}"/>
              </a:ext>
            </a:extLst>
          </p:cNvPr>
          <p:cNvSpPr/>
          <p:nvPr/>
        </p:nvSpPr>
        <p:spPr>
          <a:xfrm rot="5400000">
            <a:off x="5633423" y="193634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4351302-3116-0648-9627-FAF869E0A725}"/>
              </a:ext>
            </a:extLst>
          </p:cNvPr>
          <p:cNvSpPr/>
          <p:nvPr/>
        </p:nvSpPr>
        <p:spPr>
          <a:xfrm>
            <a:off x="3201441" y="1833796"/>
            <a:ext cx="28248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A610AB99-B2A8-2D49-9749-183EE673676E}"/>
              </a:ext>
            </a:extLst>
          </p:cNvPr>
          <p:cNvSpPr txBox="1"/>
          <p:nvPr/>
        </p:nvSpPr>
        <p:spPr>
          <a:xfrm>
            <a:off x="3731732" y="2667297"/>
            <a:ext cx="1958722" cy="626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撮合效率：撮合潜在买家和卖家达成交易</a:t>
            </a:r>
            <a:endParaRPr lang="en-US" altLang="zh-CN" sz="11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2D4B504-6D8E-2A42-9336-DAC1A0FD8754}"/>
              </a:ext>
            </a:extLst>
          </p:cNvPr>
          <p:cNvSpPr/>
          <p:nvPr/>
        </p:nvSpPr>
        <p:spPr>
          <a:xfrm>
            <a:off x="3495164" y="2799893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92E885C-251C-DF4C-9332-8E440EF1533D}"/>
              </a:ext>
            </a:extLst>
          </p:cNvPr>
          <p:cNvSpPr/>
          <p:nvPr/>
        </p:nvSpPr>
        <p:spPr>
          <a:xfrm>
            <a:off x="3495164" y="3461139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57D4BA8C-CD4E-5C42-9709-3DD490CBEED1}"/>
              </a:ext>
            </a:extLst>
          </p:cNvPr>
          <p:cNvSpPr txBox="1"/>
          <p:nvPr/>
        </p:nvSpPr>
        <p:spPr>
          <a:xfrm>
            <a:off x="3452194" y="1876919"/>
            <a:ext cx="23232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信息精准匹配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0EAAA91D-4DA0-CA48-A723-022527BA694A}"/>
              </a:ext>
            </a:extLst>
          </p:cNvPr>
          <p:cNvSpPr txBox="1"/>
          <p:nvPr/>
        </p:nvSpPr>
        <p:spPr>
          <a:xfrm>
            <a:off x="3731732" y="3332593"/>
            <a:ext cx="2020866" cy="96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连接一切：打破时间与物理空间的限制，连接上下游，降低交易费用、分享价值</a:t>
            </a:r>
            <a:endParaRPr lang="en-US" altLang="zh-CN" sz="1100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54344BC-EB71-4E40-9697-71FCF6E8F760}"/>
              </a:ext>
            </a:extLst>
          </p:cNvPr>
          <p:cNvSpPr/>
          <p:nvPr/>
        </p:nvSpPr>
        <p:spPr>
          <a:xfrm>
            <a:off x="6251683" y="1412776"/>
            <a:ext cx="2520000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B7017542-70CD-884B-BBB3-484A5FADF035}"/>
              </a:ext>
            </a:extLst>
          </p:cNvPr>
          <p:cNvSpPr/>
          <p:nvPr/>
        </p:nvSpPr>
        <p:spPr>
          <a:xfrm rot="16200000" flipH="1">
            <a:off x="5855933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B0AD3AA4-F054-5B4D-A1D0-7AFFEC4CFBC1}"/>
              </a:ext>
            </a:extLst>
          </p:cNvPr>
          <p:cNvSpPr/>
          <p:nvPr/>
        </p:nvSpPr>
        <p:spPr>
          <a:xfrm rot="5400000">
            <a:off x="8524460" y="193634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7CE107F-1A13-1948-9ECA-82442D4DF024}"/>
              </a:ext>
            </a:extLst>
          </p:cNvPr>
          <p:cNvSpPr/>
          <p:nvPr/>
        </p:nvSpPr>
        <p:spPr>
          <a:xfrm>
            <a:off x="6100161" y="1833796"/>
            <a:ext cx="2817116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D15364F7-4953-2242-82FA-3DE69DA5E9A0}"/>
              </a:ext>
            </a:extLst>
          </p:cNvPr>
          <p:cNvSpPr txBox="1"/>
          <p:nvPr/>
        </p:nvSpPr>
        <p:spPr>
          <a:xfrm>
            <a:off x="6612703" y="2667297"/>
            <a:ext cx="2044592" cy="13031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加入平台的买家越多，卖家的潜在收益越高；加入平台的卖家越多，买家的潜在收益也越高</a:t>
            </a:r>
            <a:endParaRPr lang="en-US" altLang="zh-CN" sz="1100" dirty="0"/>
          </a:p>
          <a:p>
            <a:pPr>
              <a:lnSpc>
                <a:spcPct val="200000"/>
              </a:lnSpc>
            </a:pPr>
            <a:endParaRPr lang="en-US" altLang="zh-CN" sz="1100" dirty="0"/>
          </a:p>
        </p:txBody>
      </p:sp>
      <p:sp>
        <p:nvSpPr>
          <p:cNvPr id="29" name="TextBox 30">
            <a:extLst>
              <a:ext uri="{FF2B5EF4-FFF2-40B4-BE49-F238E27FC236}">
                <a16:creationId xmlns:a16="http://schemas.microsoft.com/office/drawing/2014/main" id="{815BE85A-B7A0-DD4C-8705-2C404BC48300}"/>
              </a:ext>
            </a:extLst>
          </p:cNvPr>
          <p:cNvSpPr txBox="1"/>
          <p:nvPr/>
        </p:nvSpPr>
        <p:spPr>
          <a:xfrm>
            <a:off x="6341891" y="1903040"/>
            <a:ext cx="23336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双边网络外部性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D48E445-4418-0A4F-8859-1F4BE7B47B3D}"/>
              </a:ext>
            </a:extLst>
          </p:cNvPr>
          <p:cNvSpPr/>
          <p:nvPr/>
        </p:nvSpPr>
        <p:spPr>
          <a:xfrm>
            <a:off x="6374962" y="2808774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D2A9C2A-9333-0745-A2E9-500B68A5DE09}"/>
              </a:ext>
            </a:extLst>
          </p:cNvPr>
          <p:cNvSpPr/>
          <p:nvPr/>
        </p:nvSpPr>
        <p:spPr>
          <a:xfrm>
            <a:off x="6374962" y="390194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A142DFF1-7623-274C-B07E-16BD617953DD}"/>
              </a:ext>
            </a:extLst>
          </p:cNvPr>
          <p:cNvSpPr txBox="1"/>
          <p:nvPr/>
        </p:nvSpPr>
        <p:spPr>
          <a:xfrm>
            <a:off x="6612703" y="3768286"/>
            <a:ext cx="2044592" cy="96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买家和卖家是否加入该平台，乃是一种“鸡生蛋，蛋生鸡”的正反馈过程</a:t>
            </a:r>
            <a:endParaRPr lang="en-US" altLang="zh-CN" sz="1100" dirty="0"/>
          </a:p>
        </p:txBody>
      </p:sp>
      <p:sp>
        <p:nvSpPr>
          <p:cNvPr id="33" name="圆角矩形 35">
            <a:extLst>
              <a:ext uri="{FF2B5EF4-FFF2-40B4-BE49-F238E27FC236}">
                <a16:creationId xmlns:a16="http://schemas.microsoft.com/office/drawing/2014/main" id="{09692497-7C9B-B445-96FD-669C01C5F8C3}"/>
              </a:ext>
            </a:extLst>
          </p:cNvPr>
          <p:cNvSpPr/>
          <p:nvPr/>
        </p:nvSpPr>
        <p:spPr>
          <a:xfrm>
            <a:off x="9142719" y="1412776"/>
            <a:ext cx="2520000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B399E827-564E-B94B-9EB0-7A629B413815}"/>
              </a:ext>
            </a:extLst>
          </p:cNvPr>
          <p:cNvSpPr/>
          <p:nvPr/>
        </p:nvSpPr>
        <p:spPr>
          <a:xfrm rot="16200000" flipH="1">
            <a:off x="8746969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1750EE81-7090-6A43-A8C5-A696D10AB798}"/>
              </a:ext>
            </a:extLst>
          </p:cNvPr>
          <p:cNvSpPr/>
          <p:nvPr/>
        </p:nvSpPr>
        <p:spPr>
          <a:xfrm rot="5400000">
            <a:off x="11415496" y="193634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9869B4E-FD6F-D640-833A-E52AC3DCDC71}"/>
              </a:ext>
            </a:extLst>
          </p:cNvPr>
          <p:cNvSpPr/>
          <p:nvPr/>
        </p:nvSpPr>
        <p:spPr>
          <a:xfrm>
            <a:off x="8991197" y="1833796"/>
            <a:ext cx="2817116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5FF70F52-3F7C-A34A-B4F4-E5B99FA4C094}"/>
              </a:ext>
            </a:extLst>
          </p:cNvPr>
          <p:cNvSpPr txBox="1"/>
          <p:nvPr/>
        </p:nvSpPr>
        <p:spPr>
          <a:xfrm>
            <a:off x="9503739" y="2667297"/>
            <a:ext cx="2044592" cy="96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产业通过平台实现跨界融合，打破原有产业边界，产业的界限越来越模糊</a:t>
            </a:r>
            <a:endParaRPr lang="en-US" altLang="zh-CN" sz="1100" dirty="0"/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A560C08B-93C0-5347-B5C0-4F795BB210C8}"/>
              </a:ext>
            </a:extLst>
          </p:cNvPr>
          <p:cNvSpPr txBox="1"/>
          <p:nvPr/>
        </p:nvSpPr>
        <p:spPr>
          <a:xfrm>
            <a:off x="9232927" y="1903040"/>
            <a:ext cx="23336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大规模跨界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A9FF0E3-8086-8C46-905A-030837AAEA3C}"/>
              </a:ext>
            </a:extLst>
          </p:cNvPr>
          <p:cNvSpPr/>
          <p:nvPr/>
        </p:nvSpPr>
        <p:spPr>
          <a:xfrm>
            <a:off x="9275051" y="2808774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4C8F87E-34C4-1447-8B72-3D524A9A8B22}"/>
              </a:ext>
            </a:extLst>
          </p:cNvPr>
          <p:cNvSpPr/>
          <p:nvPr/>
        </p:nvSpPr>
        <p:spPr>
          <a:xfrm>
            <a:off x="9275051" y="3806738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A3716371-BDF8-2D4B-9462-31B5EAFD96E7}"/>
              </a:ext>
            </a:extLst>
          </p:cNvPr>
          <p:cNvSpPr txBox="1"/>
          <p:nvPr/>
        </p:nvSpPr>
        <p:spPr>
          <a:xfrm>
            <a:off x="9503739" y="3673084"/>
            <a:ext cx="2044592" cy="13031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平台型企业通过连接多边群体，整合多方资源，设立规则与机制，满足多边群体的需求，充当连接、整合的角色。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BB50341-DB40-E543-9B74-FE29A5C9B450}"/>
              </a:ext>
            </a:extLst>
          </p:cNvPr>
          <p:cNvSpPr/>
          <p:nvPr/>
        </p:nvSpPr>
        <p:spPr>
          <a:xfrm>
            <a:off x="861135" y="5355151"/>
            <a:ext cx="10356110" cy="7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19B98C88-D3AA-0E45-A73B-4D1058AFE267}"/>
              </a:ext>
            </a:extLst>
          </p:cNvPr>
          <p:cNvSpPr txBox="1"/>
          <p:nvPr/>
        </p:nvSpPr>
        <p:spPr>
          <a:xfrm>
            <a:off x="2986390" y="5433199"/>
            <a:ext cx="6105600" cy="6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2520"/>
              </a:lnSpc>
            </a:pPr>
            <a:r>
              <a:rPr lang="zh-CN" altLang="en-US" dirty="0"/>
              <a:t>平台经济的魅力在于凝聚资源，将传统经济链条式的上中下游组织重构成围绕平台的环形链条。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44" name="TextBox 51">
            <a:extLst>
              <a:ext uri="{FF2B5EF4-FFF2-40B4-BE49-F238E27FC236}">
                <a16:creationId xmlns:a16="http://schemas.microsoft.com/office/drawing/2014/main" id="{22D0A71C-F747-4A40-9415-34B1E862145E}"/>
              </a:ext>
            </a:extLst>
          </p:cNvPr>
          <p:cNvSpPr txBox="1"/>
          <p:nvPr/>
        </p:nvSpPr>
        <p:spPr>
          <a:xfrm>
            <a:off x="406086" y="2440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平台经济的特征</a:t>
            </a:r>
          </a:p>
        </p:txBody>
      </p:sp>
    </p:spTree>
    <p:extLst>
      <p:ext uri="{BB962C8B-B14F-4D97-AF65-F5344CB8AC3E}">
        <p14:creationId xmlns:p14="http://schemas.microsoft.com/office/powerpoint/2010/main" val="336008871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1">
            <a:extLst>
              <a:ext uri="{FF2B5EF4-FFF2-40B4-BE49-F238E27FC236}">
                <a16:creationId xmlns:a16="http://schemas.microsoft.com/office/drawing/2014/main" id="{B971D6CF-EBFD-AA45-BBD8-D99612969977}"/>
              </a:ext>
            </a:extLst>
          </p:cNvPr>
          <p:cNvSpPr txBox="1"/>
          <p:nvPr/>
        </p:nvSpPr>
        <p:spPr>
          <a:xfrm>
            <a:off x="406086" y="2440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平台经济的特征</a:t>
            </a:r>
          </a:p>
        </p:txBody>
      </p:sp>
      <p:sp>
        <p:nvSpPr>
          <p:cNvPr id="20" name="Isosceles Triangle 2">
            <a:extLst>
              <a:ext uri="{FF2B5EF4-FFF2-40B4-BE49-F238E27FC236}">
                <a16:creationId xmlns:a16="http://schemas.microsoft.com/office/drawing/2014/main" id="{1B5473DE-5899-3E4C-AF01-BB52BAD26E11}"/>
              </a:ext>
            </a:extLst>
          </p:cNvPr>
          <p:cNvSpPr/>
          <p:nvPr/>
        </p:nvSpPr>
        <p:spPr>
          <a:xfrm rot="10800000">
            <a:off x="9895763" y="4132076"/>
            <a:ext cx="266604" cy="229831"/>
          </a:xfrm>
          <a:prstGeom prst="triangle">
            <a:avLst/>
          </a:prstGeom>
          <a:solidFill>
            <a:srgbClr val="597A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1" name="Isosceles Triangle 3">
            <a:extLst>
              <a:ext uri="{FF2B5EF4-FFF2-40B4-BE49-F238E27FC236}">
                <a16:creationId xmlns:a16="http://schemas.microsoft.com/office/drawing/2014/main" id="{3C710EFB-43FD-1F4B-A749-706B5CB9B1D4}"/>
              </a:ext>
            </a:extLst>
          </p:cNvPr>
          <p:cNvSpPr/>
          <p:nvPr/>
        </p:nvSpPr>
        <p:spPr>
          <a:xfrm flipV="1">
            <a:off x="7214770" y="4107909"/>
            <a:ext cx="266604" cy="207207"/>
          </a:xfrm>
          <a:prstGeom prst="triangle">
            <a:avLst/>
          </a:prstGeom>
          <a:solidFill>
            <a:srgbClr val="3D939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2" name="Isosceles Triangle 4">
            <a:extLst>
              <a:ext uri="{FF2B5EF4-FFF2-40B4-BE49-F238E27FC236}">
                <a16:creationId xmlns:a16="http://schemas.microsoft.com/office/drawing/2014/main" id="{9BC7D532-52C7-324A-9799-AE5832C62EAC}"/>
              </a:ext>
            </a:extLst>
          </p:cNvPr>
          <p:cNvSpPr/>
          <p:nvPr/>
        </p:nvSpPr>
        <p:spPr>
          <a:xfrm flipV="1">
            <a:off x="1993278" y="4128603"/>
            <a:ext cx="266604" cy="211276"/>
          </a:xfrm>
          <a:prstGeom prst="triangle">
            <a:avLst/>
          </a:prstGeom>
          <a:solidFill>
            <a:srgbClr val="3D9391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3" name="Round Same Side Corner Rectangle 6">
            <a:extLst>
              <a:ext uri="{FF2B5EF4-FFF2-40B4-BE49-F238E27FC236}">
                <a16:creationId xmlns:a16="http://schemas.microsoft.com/office/drawing/2014/main" id="{6704549D-4E40-0640-A6A0-B6352A5852D8}"/>
              </a:ext>
            </a:extLst>
          </p:cNvPr>
          <p:cNvSpPr/>
          <p:nvPr/>
        </p:nvSpPr>
        <p:spPr>
          <a:xfrm rot="5400000">
            <a:off x="9593266" y="2248077"/>
            <a:ext cx="834190" cy="2637031"/>
          </a:xfrm>
          <a:prstGeom prst="round2SameRect">
            <a:avLst/>
          </a:prstGeom>
          <a:solidFill>
            <a:srgbClr val="446A9C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FABC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4" name="TextBox 7">
            <a:extLst>
              <a:ext uri="{FF2B5EF4-FFF2-40B4-BE49-F238E27FC236}">
                <a16:creationId xmlns:a16="http://schemas.microsoft.com/office/drawing/2014/main" id="{1DAFF76A-EF59-9E4C-BCA6-C9BE3D1A096E}"/>
              </a:ext>
            </a:extLst>
          </p:cNvPr>
          <p:cNvSpPr txBox="1"/>
          <p:nvPr/>
        </p:nvSpPr>
        <p:spPr>
          <a:xfrm>
            <a:off x="9236306" y="3377322"/>
            <a:ext cx="14670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2000" b="1" kern="0" dirty="0">
                <a:solidFill>
                  <a:prstClr val="white"/>
                </a:solidFill>
                <a:ea typeface="方正黑体简体" panose="02010601030101010101" pitchFamily="2" charset="-122"/>
                <a:sym typeface="Bebas" pitchFamily="2" charset="0"/>
              </a:rPr>
              <a:t>大规模跨界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37" name="Rectangle 20">
            <a:extLst>
              <a:ext uri="{FF2B5EF4-FFF2-40B4-BE49-F238E27FC236}">
                <a16:creationId xmlns:a16="http://schemas.microsoft.com/office/drawing/2014/main" id="{4F78ED04-2A45-A347-A3E7-4CDA4F1D364C}"/>
              </a:ext>
            </a:extLst>
          </p:cNvPr>
          <p:cNvSpPr/>
          <p:nvPr/>
        </p:nvSpPr>
        <p:spPr>
          <a:xfrm>
            <a:off x="858789" y="5557580"/>
            <a:ext cx="280218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n-US" altLang="zh-CN" sz="1200" dirty="0"/>
          </a:p>
        </p:txBody>
      </p:sp>
      <p:sp>
        <p:nvSpPr>
          <p:cNvPr id="38" name="Rectangle 21">
            <a:extLst>
              <a:ext uri="{FF2B5EF4-FFF2-40B4-BE49-F238E27FC236}">
                <a16:creationId xmlns:a16="http://schemas.microsoft.com/office/drawing/2014/main" id="{32397E6C-8DFD-3149-9E1F-39AB497D41B7}"/>
              </a:ext>
            </a:extLst>
          </p:cNvPr>
          <p:cNvSpPr/>
          <p:nvPr/>
        </p:nvSpPr>
        <p:spPr>
          <a:xfrm>
            <a:off x="8828902" y="1323407"/>
            <a:ext cx="2574969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产业通过平台实现跨界融合，打破原有产业边界，产业的界限越来越模糊。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平台型企业通过连接多边群体，整合多方资源，设立规则与机制，满足多边群体的需求，充当连接、整合的角色。</a:t>
            </a:r>
          </a:p>
        </p:txBody>
      </p:sp>
      <p:sp>
        <p:nvSpPr>
          <p:cNvPr id="39" name="Rectangle 22">
            <a:extLst>
              <a:ext uri="{FF2B5EF4-FFF2-40B4-BE49-F238E27FC236}">
                <a16:creationId xmlns:a16="http://schemas.microsoft.com/office/drawing/2014/main" id="{39CD79D4-FFDF-4145-BC3F-CE517496D1FB}"/>
              </a:ext>
            </a:extLst>
          </p:cNvPr>
          <p:cNvSpPr/>
          <p:nvPr/>
        </p:nvSpPr>
        <p:spPr>
          <a:xfrm>
            <a:off x="3591369" y="1315380"/>
            <a:ext cx="2300508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撮合效率：撮合潜在买家和卖家达成交易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连接一切：打破时间与物理空间的限制，连接上下游，降低交易费用、分享价值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sym typeface="FZHei-B01S" panose="02010601030101010101" pitchFamily="2" charset="-122"/>
            </a:endParaRP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13B56FFD-45AA-144A-890D-8BE6CAB0605B}"/>
              </a:ext>
            </a:extLst>
          </p:cNvPr>
          <p:cNvSpPr/>
          <p:nvPr/>
        </p:nvSpPr>
        <p:spPr>
          <a:xfrm>
            <a:off x="6182318" y="4425889"/>
            <a:ext cx="2382017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加入平台的买家越多，卖家的潜在收益越高；加入平台的卖家越多，买家的潜在收益也越高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买家和卖家是否加入该平台，乃是一种“鸡生蛋，蛋生鸡”的正反馈过程</a:t>
            </a:r>
            <a:endParaRPr lang="en-US" altLang="zh-CN" sz="1000" dirty="0">
              <a:solidFill>
                <a:schemeClr val="tx1">
                  <a:lumMod val="85000"/>
                  <a:lumOff val="15000"/>
                </a:schemeClr>
              </a:solidFill>
              <a:ea typeface="+mn-lt"/>
              <a:sym typeface="FZHei-B01S" panose="02010601030101010101" pitchFamily="2" charset="-122"/>
            </a:endParaRPr>
          </a:p>
        </p:txBody>
      </p:sp>
      <p:sp>
        <p:nvSpPr>
          <p:cNvPr id="53" name="任意多边形 48">
            <a:extLst>
              <a:ext uri="{FF2B5EF4-FFF2-40B4-BE49-F238E27FC236}">
                <a16:creationId xmlns:a16="http://schemas.microsoft.com/office/drawing/2014/main" id="{A19802BF-4981-F746-9D8A-C1E910D5391F}"/>
              </a:ext>
            </a:extLst>
          </p:cNvPr>
          <p:cNvSpPr/>
          <p:nvPr/>
        </p:nvSpPr>
        <p:spPr>
          <a:xfrm>
            <a:off x="6054812" y="3149496"/>
            <a:ext cx="2637031" cy="834191"/>
          </a:xfrm>
          <a:custGeom>
            <a:avLst/>
            <a:gdLst>
              <a:gd name="connsiteX0" fmla="*/ 0 w 2838386"/>
              <a:gd name="connsiteY0" fmla="*/ 0 h 834191"/>
              <a:gd name="connsiteX1" fmla="*/ 2637031 w 2838386"/>
              <a:gd name="connsiteY1" fmla="*/ 0 h 834191"/>
              <a:gd name="connsiteX2" fmla="*/ 2637031 w 2838386"/>
              <a:gd name="connsiteY2" fmla="*/ 300312 h 834191"/>
              <a:gd name="connsiteX3" fmla="*/ 2838386 w 2838386"/>
              <a:gd name="connsiteY3" fmla="*/ 417099 h 834191"/>
              <a:gd name="connsiteX4" fmla="*/ 2637031 w 2838386"/>
              <a:gd name="connsiteY4" fmla="*/ 533884 h 834191"/>
              <a:gd name="connsiteX5" fmla="*/ 2637031 w 2838386"/>
              <a:gd name="connsiteY5" fmla="*/ 834191 h 834191"/>
              <a:gd name="connsiteX6" fmla="*/ 0 w 2838386"/>
              <a:gd name="connsiteY6" fmla="*/ 834191 h 834191"/>
              <a:gd name="connsiteX0" fmla="*/ 0 w 2637031"/>
              <a:gd name="connsiteY0" fmla="*/ 0 h 834191"/>
              <a:gd name="connsiteX1" fmla="*/ 2637031 w 2637031"/>
              <a:gd name="connsiteY1" fmla="*/ 0 h 834191"/>
              <a:gd name="connsiteX2" fmla="*/ 2637031 w 2637031"/>
              <a:gd name="connsiteY2" fmla="*/ 300312 h 834191"/>
              <a:gd name="connsiteX3" fmla="*/ 2633287 w 2637031"/>
              <a:gd name="connsiteY3" fmla="*/ 434191 h 834191"/>
              <a:gd name="connsiteX4" fmla="*/ 2637031 w 2637031"/>
              <a:gd name="connsiteY4" fmla="*/ 533884 h 834191"/>
              <a:gd name="connsiteX5" fmla="*/ 2637031 w 2637031"/>
              <a:gd name="connsiteY5" fmla="*/ 834191 h 834191"/>
              <a:gd name="connsiteX6" fmla="*/ 0 w 2637031"/>
              <a:gd name="connsiteY6" fmla="*/ 834191 h 834191"/>
              <a:gd name="connsiteX7" fmla="*/ 0 w 2637031"/>
              <a:gd name="connsiteY7" fmla="*/ 0 h 83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37031" h="834191">
                <a:moveTo>
                  <a:pt x="0" y="0"/>
                </a:moveTo>
                <a:lnTo>
                  <a:pt x="2637031" y="0"/>
                </a:lnTo>
                <a:lnTo>
                  <a:pt x="2637031" y="300312"/>
                </a:lnTo>
                <a:lnTo>
                  <a:pt x="2633287" y="434191"/>
                </a:lnTo>
                <a:lnTo>
                  <a:pt x="2637031" y="533884"/>
                </a:lnTo>
                <a:lnTo>
                  <a:pt x="2637031" y="834191"/>
                </a:lnTo>
                <a:lnTo>
                  <a:pt x="0" y="834191"/>
                </a:lnTo>
                <a:lnTo>
                  <a:pt x="0" y="0"/>
                </a:lnTo>
                <a:close/>
              </a:path>
            </a:pathLst>
          </a:custGeom>
          <a:solidFill>
            <a:srgbClr val="5C9C9B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FABC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4" name="TextBox 39">
            <a:extLst>
              <a:ext uri="{FF2B5EF4-FFF2-40B4-BE49-F238E27FC236}">
                <a16:creationId xmlns:a16="http://schemas.microsoft.com/office/drawing/2014/main" id="{B314FABB-42CD-1847-ABA9-E0AF81F4E24E}"/>
              </a:ext>
            </a:extLst>
          </p:cNvPr>
          <p:cNvSpPr txBox="1"/>
          <p:nvPr/>
        </p:nvSpPr>
        <p:spPr>
          <a:xfrm>
            <a:off x="6402149" y="3377322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2000" b="1" kern="0" dirty="0">
                <a:solidFill>
                  <a:prstClr val="white"/>
                </a:solidFill>
                <a:ea typeface="方正黑体简体" panose="02010601030101010101" pitchFamily="2" charset="-122"/>
                <a:sym typeface="Bebas" pitchFamily="2" charset="0"/>
              </a:rPr>
              <a:t>双边网络外部性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9" name="Isosceles Triangle 1">
            <a:extLst>
              <a:ext uri="{FF2B5EF4-FFF2-40B4-BE49-F238E27FC236}">
                <a16:creationId xmlns:a16="http://schemas.microsoft.com/office/drawing/2014/main" id="{57D4BD8A-886C-5143-B549-894FB4BA8B38}"/>
              </a:ext>
            </a:extLst>
          </p:cNvPr>
          <p:cNvSpPr/>
          <p:nvPr/>
        </p:nvSpPr>
        <p:spPr>
          <a:xfrm rot="10800000">
            <a:off x="4658229" y="4132076"/>
            <a:ext cx="266604" cy="229831"/>
          </a:xfrm>
          <a:prstGeom prst="triangle">
            <a:avLst/>
          </a:prstGeom>
          <a:solidFill>
            <a:srgbClr val="597A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5" name="任意多边形 50">
            <a:extLst>
              <a:ext uri="{FF2B5EF4-FFF2-40B4-BE49-F238E27FC236}">
                <a16:creationId xmlns:a16="http://schemas.microsoft.com/office/drawing/2014/main" id="{FA5CA130-9BF6-4E4B-8E01-84743C794BA2}"/>
              </a:ext>
            </a:extLst>
          </p:cNvPr>
          <p:cNvSpPr/>
          <p:nvPr/>
        </p:nvSpPr>
        <p:spPr>
          <a:xfrm>
            <a:off x="3450306" y="3149496"/>
            <a:ext cx="2643535" cy="834191"/>
          </a:xfrm>
          <a:custGeom>
            <a:avLst/>
            <a:gdLst>
              <a:gd name="connsiteX0" fmla="*/ 0 w 2805862"/>
              <a:gd name="connsiteY0" fmla="*/ 0 h 834191"/>
              <a:gd name="connsiteX1" fmla="*/ 2637031 w 2805862"/>
              <a:gd name="connsiteY1" fmla="*/ 0 h 834191"/>
              <a:gd name="connsiteX2" fmla="*/ 2637031 w 2805862"/>
              <a:gd name="connsiteY2" fmla="*/ 319176 h 834191"/>
              <a:gd name="connsiteX3" fmla="*/ 2805862 w 2805862"/>
              <a:gd name="connsiteY3" fmla="*/ 417098 h 834191"/>
              <a:gd name="connsiteX4" fmla="*/ 2637031 w 2805862"/>
              <a:gd name="connsiteY4" fmla="*/ 515019 h 834191"/>
              <a:gd name="connsiteX5" fmla="*/ 2637031 w 2805862"/>
              <a:gd name="connsiteY5" fmla="*/ 834191 h 834191"/>
              <a:gd name="connsiteX6" fmla="*/ 0 w 2805862"/>
              <a:gd name="connsiteY6" fmla="*/ 834191 h 834191"/>
              <a:gd name="connsiteX0" fmla="*/ 0 w 2637031"/>
              <a:gd name="connsiteY0" fmla="*/ 0 h 834191"/>
              <a:gd name="connsiteX1" fmla="*/ 2637031 w 2637031"/>
              <a:gd name="connsiteY1" fmla="*/ 0 h 834191"/>
              <a:gd name="connsiteX2" fmla="*/ 2637031 w 2637031"/>
              <a:gd name="connsiteY2" fmla="*/ 319176 h 834191"/>
              <a:gd name="connsiteX3" fmla="*/ 2634947 w 2637031"/>
              <a:gd name="connsiteY3" fmla="*/ 417098 h 834191"/>
              <a:gd name="connsiteX4" fmla="*/ 2637031 w 2637031"/>
              <a:gd name="connsiteY4" fmla="*/ 515019 h 834191"/>
              <a:gd name="connsiteX5" fmla="*/ 2637031 w 2637031"/>
              <a:gd name="connsiteY5" fmla="*/ 834191 h 834191"/>
              <a:gd name="connsiteX6" fmla="*/ 0 w 2637031"/>
              <a:gd name="connsiteY6" fmla="*/ 834191 h 834191"/>
              <a:gd name="connsiteX7" fmla="*/ 0 w 2637031"/>
              <a:gd name="connsiteY7" fmla="*/ 0 h 834191"/>
              <a:gd name="connsiteX0" fmla="*/ 0 w 2647793"/>
              <a:gd name="connsiteY0" fmla="*/ 0 h 834191"/>
              <a:gd name="connsiteX1" fmla="*/ 2637031 w 2647793"/>
              <a:gd name="connsiteY1" fmla="*/ 0 h 834191"/>
              <a:gd name="connsiteX2" fmla="*/ 2637031 w 2647793"/>
              <a:gd name="connsiteY2" fmla="*/ 319176 h 834191"/>
              <a:gd name="connsiteX3" fmla="*/ 2647765 w 2647793"/>
              <a:gd name="connsiteY3" fmla="*/ 425644 h 834191"/>
              <a:gd name="connsiteX4" fmla="*/ 2637031 w 2647793"/>
              <a:gd name="connsiteY4" fmla="*/ 515019 h 834191"/>
              <a:gd name="connsiteX5" fmla="*/ 2637031 w 2647793"/>
              <a:gd name="connsiteY5" fmla="*/ 834191 h 834191"/>
              <a:gd name="connsiteX6" fmla="*/ 0 w 2647793"/>
              <a:gd name="connsiteY6" fmla="*/ 834191 h 834191"/>
              <a:gd name="connsiteX7" fmla="*/ 0 w 2647793"/>
              <a:gd name="connsiteY7" fmla="*/ 0 h 834191"/>
              <a:gd name="connsiteX0" fmla="*/ 0 w 2780227"/>
              <a:gd name="connsiteY0" fmla="*/ 0 h 834191"/>
              <a:gd name="connsiteX1" fmla="*/ 2637031 w 2780227"/>
              <a:gd name="connsiteY1" fmla="*/ 0 h 834191"/>
              <a:gd name="connsiteX2" fmla="*/ 2637031 w 2780227"/>
              <a:gd name="connsiteY2" fmla="*/ 319176 h 834191"/>
              <a:gd name="connsiteX3" fmla="*/ 2780225 w 2780227"/>
              <a:gd name="connsiteY3" fmla="*/ 408553 h 834191"/>
              <a:gd name="connsiteX4" fmla="*/ 2637031 w 2780227"/>
              <a:gd name="connsiteY4" fmla="*/ 515019 h 834191"/>
              <a:gd name="connsiteX5" fmla="*/ 2637031 w 2780227"/>
              <a:gd name="connsiteY5" fmla="*/ 834191 h 834191"/>
              <a:gd name="connsiteX6" fmla="*/ 0 w 2780227"/>
              <a:gd name="connsiteY6" fmla="*/ 834191 h 834191"/>
              <a:gd name="connsiteX7" fmla="*/ 0 w 2780227"/>
              <a:gd name="connsiteY7" fmla="*/ 0 h 834191"/>
              <a:gd name="connsiteX0" fmla="*/ 0 w 2637031"/>
              <a:gd name="connsiteY0" fmla="*/ 0 h 834191"/>
              <a:gd name="connsiteX1" fmla="*/ 2637031 w 2637031"/>
              <a:gd name="connsiteY1" fmla="*/ 0 h 834191"/>
              <a:gd name="connsiteX2" fmla="*/ 2637031 w 2637031"/>
              <a:gd name="connsiteY2" fmla="*/ 319176 h 834191"/>
              <a:gd name="connsiteX3" fmla="*/ 2634947 w 2637031"/>
              <a:gd name="connsiteY3" fmla="*/ 408553 h 834191"/>
              <a:gd name="connsiteX4" fmla="*/ 2637031 w 2637031"/>
              <a:gd name="connsiteY4" fmla="*/ 515019 h 834191"/>
              <a:gd name="connsiteX5" fmla="*/ 2637031 w 2637031"/>
              <a:gd name="connsiteY5" fmla="*/ 834191 h 834191"/>
              <a:gd name="connsiteX6" fmla="*/ 0 w 2637031"/>
              <a:gd name="connsiteY6" fmla="*/ 834191 h 834191"/>
              <a:gd name="connsiteX7" fmla="*/ 0 w 2637031"/>
              <a:gd name="connsiteY7" fmla="*/ 0 h 834191"/>
              <a:gd name="connsiteX0" fmla="*/ 0 w 2728953"/>
              <a:gd name="connsiteY0" fmla="*/ 0 h 834191"/>
              <a:gd name="connsiteX1" fmla="*/ 2637031 w 2728953"/>
              <a:gd name="connsiteY1" fmla="*/ 0 h 834191"/>
              <a:gd name="connsiteX2" fmla="*/ 2637031 w 2728953"/>
              <a:gd name="connsiteY2" fmla="*/ 319176 h 834191"/>
              <a:gd name="connsiteX3" fmla="*/ 2728950 w 2728953"/>
              <a:gd name="connsiteY3" fmla="*/ 472647 h 834191"/>
              <a:gd name="connsiteX4" fmla="*/ 2637031 w 2728953"/>
              <a:gd name="connsiteY4" fmla="*/ 515019 h 834191"/>
              <a:gd name="connsiteX5" fmla="*/ 2637031 w 2728953"/>
              <a:gd name="connsiteY5" fmla="*/ 834191 h 834191"/>
              <a:gd name="connsiteX6" fmla="*/ 0 w 2728953"/>
              <a:gd name="connsiteY6" fmla="*/ 834191 h 834191"/>
              <a:gd name="connsiteX7" fmla="*/ 0 w 2728953"/>
              <a:gd name="connsiteY7" fmla="*/ 0 h 834191"/>
              <a:gd name="connsiteX0" fmla="*/ 0 w 2643535"/>
              <a:gd name="connsiteY0" fmla="*/ 0 h 834191"/>
              <a:gd name="connsiteX1" fmla="*/ 2637031 w 2643535"/>
              <a:gd name="connsiteY1" fmla="*/ 0 h 834191"/>
              <a:gd name="connsiteX2" fmla="*/ 2637031 w 2643535"/>
              <a:gd name="connsiteY2" fmla="*/ 319176 h 834191"/>
              <a:gd name="connsiteX3" fmla="*/ 2643492 w 2643535"/>
              <a:gd name="connsiteY3" fmla="*/ 528195 h 834191"/>
              <a:gd name="connsiteX4" fmla="*/ 2637031 w 2643535"/>
              <a:gd name="connsiteY4" fmla="*/ 515019 h 834191"/>
              <a:gd name="connsiteX5" fmla="*/ 2637031 w 2643535"/>
              <a:gd name="connsiteY5" fmla="*/ 834191 h 834191"/>
              <a:gd name="connsiteX6" fmla="*/ 0 w 2643535"/>
              <a:gd name="connsiteY6" fmla="*/ 834191 h 834191"/>
              <a:gd name="connsiteX7" fmla="*/ 0 w 2643535"/>
              <a:gd name="connsiteY7" fmla="*/ 0 h 83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643535" h="834191">
                <a:moveTo>
                  <a:pt x="0" y="0"/>
                </a:moveTo>
                <a:lnTo>
                  <a:pt x="2637031" y="0"/>
                </a:lnTo>
                <a:lnTo>
                  <a:pt x="2637031" y="319176"/>
                </a:lnTo>
                <a:cubicBezTo>
                  <a:pt x="2636336" y="351817"/>
                  <a:pt x="2644187" y="495554"/>
                  <a:pt x="2643492" y="528195"/>
                </a:cubicBezTo>
                <a:cubicBezTo>
                  <a:pt x="2644187" y="560835"/>
                  <a:pt x="2636336" y="482379"/>
                  <a:pt x="2637031" y="515019"/>
                </a:cubicBezTo>
                <a:lnTo>
                  <a:pt x="2637031" y="834191"/>
                </a:lnTo>
                <a:lnTo>
                  <a:pt x="0" y="834191"/>
                </a:lnTo>
                <a:lnTo>
                  <a:pt x="0" y="0"/>
                </a:lnTo>
                <a:close/>
              </a:path>
            </a:pathLst>
          </a:custGeom>
          <a:solidFill>
            <a:srgbClr val="446A9C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FABC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6" name="TextBox 43">
            <a:extLst>
              <a:ext uri="{FF2B5EF4-FFF2-40B4-BE49-F238E27FC236}">
                <a16:creationId xmlns:a16="http://schemas.microsoft.com/office/drawing/2014/main" id="{D06528FC-5FDB-0344-B25B-7E48B03B586C}"/>
              </a:ext>
            </a:extLst>
          </p:cNvPr>
          <p:cNvSpPr txBox="1"/>
          <p:nvPr/>
        </p:nvSpPr>
        <p:spPr>
          <a:xfrm>
            <a:off x="3863960" y="337732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信息精准匹配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7" name="任意多边形 52">
            <a:extLst>
              <a:ext uri="{FF2B5EF4-FFF2-40B4-BE49-F238E27FC236}">
                <a16:creationId xmlns:a16="http://schemas.microsoft.com/office/drawing/2014/main" id="{3A6A2F87-A7DD-0D4C-AE86-958F9C718E8C}"/>
              </a:ext>
            </a:extLst>
          </p:cNvPr>
          <p:cNvSpPr/>
          <p:nvPr/>
        </p:nvSpPr>
        <p:spPr>
          <a:xfrm rot="5400000">
            <a:off x="1714962" y="2247811"/>
            <a:ext cx="834190" cy="2637561"/>
          </a:xfrm>
          <a:custGeom>
            <a:avLst/>
            <a:gdLst>
              <a:gd name="connsiteX0" fmla="*/ 0 w 834190"/>
              <a:gd name="connsiteY0" fmla="*/ 2699353 h 2838387"/>
              <a:gd name="connsiteX1" fmla="*/ 0 w 834190"/>
              <a:gd name="connsiteY1" fmla="*/ 201356 h 2838387"/>
              <a:gd name="connsiteX2" fmla="*/ 300309 w 834190"/>
              <a:gd name="connsiteY2" fmla="*/ 201356 h 2838387"/>
              <a:gd name="connsiteX3" fmla="*/ 417096 w 834190"/>
              <a:gd name="connsiteY3" fmla="*/ 0 h 2838387"/>
              <a:gd name="connsiteX4" fmla="*/ 533882 w 834190"/>
              <a:gd name="connsiteY4" fmla="*/ 201356 h 2838387"/>
              <a:gd name="connsiteX5" fmla="*/ 834190 w 834190"/>
              <a:gd name="connsiteY5" fmla="*/ 201356 h 2838387"/>
              <a:gd name="connsiteX6" fmla="*/ 834190 w 834190"/>
              <a:gd name="connsiteY6" fmla="*/ 2699353 h 2838387"/>
              <a:gd name="connsiteX7" fmla="*/ 695156 w 834190"/>
              <a:gd name="connsiteY7" fmla="*/ 2838387 h 2838387"/>
              <a:gd name="connsiteX8" fmla="*/ 139034 w 834190"/>
              <a:gd name="connsiteY8" fmla="*/ 2838387 h 2838387"/>
              <a:gd name="connsiteX9" fmla="*/ 0 w 834190"/>
              <a:gd name="connsiteY9" fmla="*/ 2699353 h 2838387"/>
              <a:gd name="connsiteX0" fmla="*/ 0 w 834190"/>
              <a:gd name="connsiteY0" fmla="*/ 2498527 h 2637561"/>
              <a:gd name="connsiteX1" fmla="*/ 0 w 834190"/>
              <a:gd name="connsiteY1" fmla="*/ 530 h 2637561"/>
              <a:gd name="connsiteX2" fmla="*/ 300309 w 834190"/>
              <a:gd name="connsiteY2" fmla="*/ 530 h 2637561"/>
              <a:gd name="connsiteX3" fmla="*/ 408553 w 834190"/>
              <a:gd name="connsiteY3" fmla="*/ 0 h 2637561"/>
              <a:gd name="connsiteX4" fmla="*/ 533882 w 834190"/>
              <a:gd name="connsiteY4" fmla="*/ 530 h 2637561"/>
              <a:gd name="connsiteX5" fmla="*/ 834190 w 834190"/>
              <a:gd name="connsiteY5" fmla="*/ 530 h 2637561"/>
              <a:gd name="connsiteX6" fmla="*/ 834190 w 834190"/>
              <a:gd name="connsiteY6" fmla="*/ 2498527 h 2637561"/>
              <a:gd name="connsiteX7" fmla="*/ 695156 w 834190"/>
              <a:gd name="connsiteY7" fmla="*/ 2637561 h 2637561"/>
              <a:gd name="connsiteX8" fmla="*/ 139034 w 834190"/>
              <a:gd name="connsiteY8" fmla="*/ 2637561 h 2637561"/>
              <a:gd name="connsiteX9" fmla="*/ 0 w 834190"/>
              <a:gd name="connsiteY9" fmla="*/ 2498527 h 2637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190" h="2637561">
                <a:moveTo>
                  <a:pt x="0" y="2498527"/>
                </a:moveTo>
                <a:lnTo>
                  <a:pt x="0" y="530"/>
                </a:lnTo>
                <a:lnTo>
                  <a:pt x="300309" y="530"/>
                </a:lnTo>
                <a:lnTo>
                  <a:pt x="408553" y="0"/>
                </a:lnTo>
                <a:lnTo>
                  <a:pt x="533882" y="530"/>
                </a:lnTo>
                <a:lnTo>
                  <a:pt x="834190" y="530"/>
                </a:lnTo>
                <a:lnTo>
                  <a:pt x="834190" y="2498527"/>
                </a:lnTo>
                <a:cubicBezTo>
                  <a:pt x="834190" y="2575313"/>
                  <a:pt x="771942" y="2637561"/>
                  <a:pt x="695156" y="2637561"/>
                </a:cubicBezTo>
                <a:lnTo>
                  <a:pt x="139034" y="2637561"/>
                </a:lnTo>
                <a:cubicBezTo>
                  <a:pt x="62248" y="2637561"/>
                  <a:pt x="0" y="2575313"/>
                  <a:pt x="0" y="2498527"/>
                </a:cubicBezTo>
                <a:close/>
              </a:path>
            </a:pathLst>
          </a:custGeom>
          <a:solidFill>
            <a:srgbClr val="5C9C9B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FABC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8" name="TextBox 47">
            <a:extLst>
              <a:ext uri="{FF2B5EF4-FFF2-40B4-BE49-F238E27FC236}">
                <a16:creationId xmlns:a16="http://schemas.microsoft.com/office/drawing/2014/main" id="{AAA37D20-7342-1643-B795-1335BA705B6C}"/>
              </a:ext>
            </a:extLst>
          </p:cNvPr>
          <p:cNvSpPr txBox="1"/>
          <p:nvPr/>
        </p:nvSpPr>
        <p:spPr>
          <a:xfrm>
            <a:off x="1542763" y="337732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2000" b="1" kern="0" dirty="0">
                <a:solidFill>
                  <a:prstClr val="white"/>
                </a:solidFill>
                <a:ea typeface="方正黑体简体" panose="02010601030101010101" pitchFamily="2" charset="-122"/>
                <a:sym typeface="Bebas" pitchFamily="2" charset="0"/>
              </a:rPr>
              <a:t>用户参与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62" name="Rectangle 22">
            <a:extLst>
              <a:ext uri="{FF2B5EF4-FFF2-40B4-BE49-F238E27FC236}">
                <a16:creationId xmlns:a16="http://schemas.microsoft.com/office/drawing/2014/main" id="{FD3557A8-49F4-984B-BE2F-8E4F682AFF2E}"/>
              </a:ext>
            </a:extLst>
          </p:cNvPr>
          <p:cNvSpPr/>
          <p:nvPr/>
        </p:nvSpPr>
        <p:spPr>
          <a:xfrm>
            <a:off x="953332" y="4425889"/>
            <a:ext cx="2389449" cy="144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谷歌：用户的搜索行为转换为具有丰      富价值的广告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脸书：运用在线社交搜集并出售用户的精准画像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优步：看准用户的交通需求充分调度私人汽车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Isosceles Triangle 3">
            <a:extLst>
              <a:ext uri="{FF2B5EF4-FFF2-40B4-BE49-F238E27FC236}">
                <a16:creationId xmlns:a16="http://schemas.microsoft.com/office/drawing/2014/main" id="{5F492F43-EEE8-E247-812B-DC83E800A768}"/>
              </a:ext>
            </a:extLst>
          </p:cNvPr>
          <p:cNvSpPr/>
          <p:nvPr/>
        </p:nvSpPr>
        <p:spPr>
          <a:xfrm>
            <a:off x="4638771" y="2787819"/>
            <a:ext cx="266604" cy="229831"/>
          </a:xfrm>
          <a:prstGeom prst="triangle">
            <a:avLst/>
          </a:prstGeom>
          <a:solidFill>
            <a:srgbClr val="446A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64" name="Isosceles Triangle 3">
            <a:extLst>
              <a:ext uri="{FF2B5EF4-FFF2-40B4-BE49-F238E27FC236}">
                <a16:creationId xmlns:a16="http://schemas.microsoft.com/office/drawing/2014/main" id="{87967FAF-CC20-A340-995C-8B1B4AC94242}"/>
              </a:ext>
            </a:extLst>
          </p:cNvPr>
          <p:cNvSpPr/>
          <p:nvPr/>
        </p:nvSpPr>
        <p:spPr>
          <a:xfrm>
            <a:off x="9895763" y="2787819"/>
            <a:ext cx="266604" cy="229831"/>
          </a:xfrm>
          <a:prstGeom prst="triangle">
            <a:avLst/>
          </a:prstGeom>
          <a:solidFill>
            <a:srgbClr val="446A9C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84020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CB3152EE-6A61-664F-80DA-0948CAC22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144268"/>
              </p:ext>
            </p:extLst>
          </p:nvPr>
        </p:nvGraphicFramePr>
        <p:xfrm>
          <a:off x="838200" y="19581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A148844-F744-D741-B13C-482FD1DB1E43}"/>
              </a:ext>
            </a:extLst>
          </p:cNvPr>
          <p:cNvSpPr txBox="1"/>
          <p:nvPr/>
        </p:nvSpPr>
        <p:spPr>
          <a:xfrm>
            <a:off x="1867637" y="2565653"/>
            <a:ext cx="2187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中医工作平台与教育，提供中医职业发展一切所需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30DD12-EF50-1148-A14B-9F5D38F6D13D}"/>
              </a:ext>
            </a:extLst>
          </p:cNvPr>
          <p:cNvSpPr txBox="1"/>
          <p:nvPr/>
        </p:nvSpPr>
        <p:spPr>
          <a:xfrm>
            <a:off x="1867636" y="4699935"/>
            <a:ext cx="206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中医行为和病例的大数据源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76351-C9E1-7142-A91C-0FA4A9BE3013}"/>
              </a:ext>
            </a:extLst>
          </p:cNvPr>
          <p:cNvSpPr txBox="1"/>
          <p:nvPr/>
        </p:nvSpPr>
        <p:spPr>
          <a:xfrm>
            <a:off x="8569739" y="2573882"/>
            <a:ext cx="217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最专业的专病专科医患精准匹配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02576D-4566-C34C-90CA-58CA569AB67E}"/>
              </a:ext>
            </a:extLst>
          </p:cNvPr>
          <p:cNvSpPr txBox="1"/>
          <p:nvPr/>
        </p:nvSpPr>
        <p:spPr>
          <a:xfrm>
            <a:off x="8569738" y="4699935"/>
            <a:ext cx="231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中医病例病案数据库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B59837-0325-744D-88E9-0C6AA9845A4D}"/>
              </a:ext>
            </a:extLst>
          </p:cNvPr>
          <p:cNvSpPr txBox="1"/>
          <p:nvPr/>
        </p:nvSpPr>
        <p:spPr>
          <a:xfrm>
            <a:off x="2096052" y="1365797"/>
            <a:ext cx="899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人工智能驱动下，打造中医领域全产业链的生态服务平台</a:t>
            </a:r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23EDCC7F-3448-9441-BEF3-6AFECA56BD0D}"/>
              </a:ext>
            </a:extLst>
          </p:cNvPr>
          <p:cNvSpPr txBox="1"/>
          <p:nvPr/>
        </p:nvSpPr>
        <p:spPr>
          <a:xfrm>
            <a:off x="406086" y="2440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中医药港平台定位</a:t>
            </a:r>
          </a:p>
        </p:txBody>
      </p:sp>
    </p:spTree>
    <p:extLst>
      <p:ext uri="{BB962C8B-B14F-4D97-AF65-F5344CB8AC3E}">
        <p14:creationId xmlns:p14="http://schemas.microsoft.com/office/powerpoint/2010/main" val="1492039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47">
            <a:extLst>
              <a:ext uri="{FF2B5EF4-FFF2-40B4-BE49-F238E27FC236}">
                <a16:creationId xmlns:a16="http://schemas.microsoft.com/office/drawing/2014/main" id="{6C69F48D-9C82-A54A-928E-99D27D4EE492}"/>
              </a:ext>
            </a:extLst>
          </p:cNvPr>
          <p:cNvSpPr/>
          <p:nvPr/>
        </p:nvSpPr>
        <p:spPr>
          <a:xfrm rot="4500000">
            <a:off x="4568797" y="2623221"/>
            <a:ext cx="443035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任意多边形 55">
            <a:extLst>
              <a:ext uri="{FF2B5EF4-FFF2-40B4-BE49-F238E27FC236}">
                <a16:creationId xmlns:a16="http://schemas.microsoft.com/office/drawing/2014/main" id="{DDD0FFB8-3BE3-2F45-967B-43717DC1D831}"/>
              </a:ext>
            </a:extLst>
          </p:cNvPr>
          <p:cNvSpPr/>
          <p:nvPr/>
        </p:nvSpPr>
        <p:spPr>
          <a:xfrm rot="17100000" flipH="1">
            <a:off x="7188547" y="2623219"/>
            <a:ext cx="443035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任意多边形 58">
            <a:extLst>
              <a:ext uri="{FF2B5EF4-FFF2-40B4-BE49-F238E27FC236}">
                <a16:creationId xmlns:a16="http://schemas.microsoft.com/office/drawing/2014/main" id="{33CE7E57-BE23-AC4E-AFB8-8B3CC8E805EF}"/>
              </a:ext>
            </a:extLst>
          </p:cNvPr>
          <p:cNvSpPr/>
          <p:nvPr/>
        </p:nvSpPr>
        <p:spPr>
          <a:xfrm rot="17100000" flipV="1">
            <a:off x="4568795" y="4725629"/>
            <a:ext cx="443036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61">
            <a:extLst>
              <a:ext uri="{FF2B5EF4-FFF2-40B4-BE49-F238E27FC236}">
                <a16:creationId xmlns:a16="http://schemas.microsoft.com/office/drawing/2014/main" id="{BC465CC0-3B46-374E-913C-F7146D62E3C6}"/>
              </a:ext>
            </a:extLst>
          </p:cNvPr>
          <p:cNvSpPr/>
          <p:nvPr/>
        </p:nvSpPr>
        <p:spPr>
          <a:xfrm rot="4500000" flipH="1" flipV="1">
            <a:off x="7188543" y="4725628"/>
            <a:ext cx="443036" cy="443035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C75F4D6-3606-B34E-903E-C694718FCED4}"/>
              </a:ext>
            </a:extLst>
          </p:cNvPr>
          <p:cNvGrpSpPr/>
          <p:nvPr/>
        </p:nvGrpSpPr>
        <p:grpSpPr>
          <a:xfrm>
            <a:off x="4728913" y="2526543"/>
            <a:ext cx="1337959" cy="1337956"/>
            <a:chOff x="4728912" y="2526542"/>
            <a:chExt cx="1337958" cy="133795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A21ACE0-8BDE-C14E-8B2F-A196F0071639}"/>
                </a:ext>
              </a:extLst>
            </p:cNvPr>
            <p:cNvSpPr/>
            <p:nvPr/>
          </p:nvSpPr>
          <p:spPr>
            <a:xfrm rot="1800000">
              <a:off x="4728912" y="2526542"/>
              <a:ext cx="1337958" cy="133795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TextBox 30">
              <a:extLst>
                <a:ext uri="{FF2B5EF4-FFF2-40B4-BE49-F238E27FC236}">
                  <a16:creationId xmlns:a16="http://schemas.microsoft.com/office/drawing/2014/main" id="{8A85B5BB-0214-6049-8848-AEB2C704593D}"/>
                </a:ext>
              </a:extLst>
            </p:cNvPr>
            <p:cNvSpPr txBox="1"/>
            <p:nvPr/>
          </p:nvSpPr>
          <p:spPr>
            <a:xfrm>
              <a:off x="4790679" y="3041633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快速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5E6B1B1-88ED-2E47-8478-5CC56D3CB30A}"/>
              </a:ext>
            </a:extLst>
          </p:cNvPr>
          <p:cNvGrpSpPr/>
          <p:nvPr/>
        </p:nvGrpSpPr>
        <p:grpSpPr>
          <a:xfrm>
            <a:off x="6133509" y="2526542"/>
            <a:ext cx="1337959" cy="1337956"/>
            <a:chOff x="6133509" y="2526541"/>
            <a:chExt cx="1337958" cy="1337956"/>
          </a:xfrm>
          <a:solidFill>
            <a:schemeClr val="accent3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8D25E30-62F4-3344-B85B-8BB835F8567A}"/>
                </a:ext>
              </a:extLst>
            </p:cNvPr>
            <p:cNvSpPr/>
            <p:nvPr/>
          </p:nvSpPr>
          <p:spPr>
            <a:xfrm rot="19800000" flipH="1">
              <a:off x="6133509" y="2526541"/>
              <a:ext cx="1337958" cy="13379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TextBox 30">
              <a:extLst>
                <a:ext uri="{FF2B5EF4-FFF2-40B4-BE49-F238E27FC236}">
                  <a16:creationId xmlns:a16="http://schemas.microsoft.com/office/drawing/2014/main" id="{148F139A-B7DD-D642-8099-1726E4CDB4D6}"/>
                </a:ext>
              </a:extLst>
            </p:cNvPr>
            <p:cNvSpPr txBox="1"/>
            <p:nvPr/>
          </p:nvSpPr>
          <p:spPr>
            <a:xfrm>
              <a:off x="6195276" y="3041632"/>
              <a:ext cx="1214427" cy="30777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精准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F8A88BF-B263-EA45-AD79-ADFD2B2DAD44}"/>
              </a:ext>
            </a:extLst>
          </p:cNvPr>
          <p:cNvGrpSpPr/>
          <p:nvPr/>
        </p:nvGrpSpPr>
        <p:grpSpPr>
          <a:xfrm>
            <a:off x="4728910" y="3927384"/>
            <a:ext cx="1337959" cy="1337960"/>
            <a:chOff x="4728910" y="3927384"/>
            <a:chExt cx="1337958" cy="133796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7AB530B-24EA-E64B-B2BD-BC69E62171DB}"/>
                </a:ext>
              </a:extLst>
            </p:cNvPr>
            <p:cNvSpPr/>
            <p:nvPr/>
          </p:nvSpPr>
          <p:spPr>
            <a:xfrm rot="19800000" flipV="1">
              <a:off x="4728910" y="3927384"/>
              <a:ext cx="1337958" cy="13379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TextBox 30">
              <a:extLst>
                <a:ext uri="{FF2B5EF4-FFF2-40B4-BE49-F238E27FC236}">
                  <a16:creationId xmlns:a16="http://schemas.microsoft.com/office/drawing/2014/main" id="{DA14F82D-A09A-1E4E-AB06-0AABEE95DD91}"/>
                </a:ext>
              </a:extLst>
            </p:cNvPr>
            <p:cNvSpPr txBox="1"/>
            <p:nvPr/>
          </p:nvSpPr>
          <p:spPr>
            <a:xfrm>
              <a:off x="4790677" y="4442476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规范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35B2422-35D1-EE4B-8BC4-5D2734E21411}"/>
              </a:ext>
            </a:extLst>
          </p:cNvPr>
          <p:cNvGrpSpPr/>
          <p:nvPr/>
        </p:nvGrpSpPr>
        <p:grpSpPr>
          <a:xfrm>
            <a:off x="6133509" y="3927385"/>
            <a:ext cx="1337956" cy="1337959"/>
            <a:chOff x="6133508" y="3927385"/>
            <a:chExt cx="1337956" cy="133795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6FB98BA-2FC0-5142-ADA2-390F3C56C954}"/>
                </a:ext>
              </a:extLst>
            </p:cNvPr>
            <p:cNvSpPr/>
            <p:nvPr/>
          </p:nvSpPr>
          <p:spPr>
            <a:xfrm rot="1800000" flipH="1" flipV="1">
              <a:off x="6133508" y="3927385"/>
              <a:ext cx="1337956" cy="13379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TextBox 30">
              <a:extLst>
                <a:ext uri="{FF2B5EF4-FFF2-40B4-BE49-F238E27FC236}">
                  <a16:creationId xmlns:a16="http://schemas.microsoft.com/office/drawing/2014/main" id="{BA76826E-CC31-1A42-83BD-065651E0C097}"/>
                </a:ext>
              </a:extLst>
            </p:cNvPr>
            <p:cNvSpPr txBox="1"/>
            <p:nvPr/>
          </p:nvSpPr>
          <p:spPr>
            <a:xfrm>
              <a:off x="6195273" y="4442475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高效</a:t>
              </a:r>
            </a:p>
          </p:txBody>
        </p: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32F3F890-61E8-564C-BCC9-B749C31A06B7}"/>
              </a:ext>
            </a:extLst>
          </p:cNvPr>
          <p:cNvSpPr txBox="1"/>
          <p:nvPr/>
        </p:nvSpPr>
        <p:spPr>
          <a:xfrm>
            <a:off x="1136719" y="2499529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快速解决就医费时费精力问题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C289595-113C-6C49-A3AA-47F035CFFCC8}"/>
              </a:ext>
            </a:extLst>
          </p:cNvPr>
          <p:cNvSpPr txBox="1"/>
          <p:nvPr/>
        </p:nvSpPr>
        <p:spPr>
          <a:xfrm>
            <a:off x="1136719" y="1873071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快速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07FE3BBF-5A37-7047-B79F-CE3EAC49D0A5}"/>
              </a:ext>
            </a:extLst>
          </p:cNvPr>
          <p:cNvSpPr txBox="1"/>
          <p:nvPr/>
        </p:nvSpPr>
        <p:spPr>
          <a:xfrm>
            <a:off x="1131638" y="5066328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就医流程规范，诊疗体验良好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3A25900E-A820-0047-8EED-0F0F70CEC938}"/>
              </a:ext>
            </a:extLst>
          </p:cNvPr>
          <p:cNvSpPr txBox="1"/>
          <p:nvPr/>
        </p:nvSpPr>
        <p:spPr>
          <a:xfrm>
            <a:off x="1131638" y="4439868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规范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D2A9AE81-B82B-2846-ABFF-F14C57D78CE1}"/>
              </a:ext>
            </a:extLst>
          </p:cNvPr>
          <p:cNvSpPr txBox="1"/>
          <p:nvPr/>
        </p:nvSpPr>
        <p:spPr>
          <a:xfrm>
            <a:off x="8181347" y="2499529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精准匹配最对症、距离最近医生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201A64AD-03B6-FC47-B62D-EB5E08F0ED4D}"/>
              </a:ext>
            </a:extLst>
          </p:cNvPr>
          <p:cNvSpPr txBox="1"/>
          <p:nvPr/>
        </p:nvSpPr>
        <p:spPr>
          <a:xfrm>
            <a:off x="8181347" y="1873071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精准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F8C52503-8A65-074C-BB58-8CA66A198652}"/>
              </a:ext>
            </a:extLst>
          </p:cNvPr>
          <p:cNvSpPr txBox="1"/>
          <p:nvPr/>
        </p:nvSpPr>
        <p:spPr>
          <a:xfrm>
            <a:off x="8181347" y="5066328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诊断精准高效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45913AA8-E48A-AC49-9D20-CF16AD19980C}"/>
              </a:ext>
            </a:extLst>
          </p:cNvPr>
          <p:cNvSpPr txBox="1"/>
          <p:nvPr/>
        </p:nvSpPr>
        <p:spPr>
          <a:xfrm>
            <a:off x="8181347" y="4439868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  <p:sp>
        <p:nvSpPr>
          <p:cNvPr id="27" name="TextBox 51">
            <a:extLst>
              <a:ext uri="{FF2B5EF4-FFF2-40B4-BE49-F238E27FC236}">
                <a16:creationId xmlns:a16="http://schemas.microsoft.com/office/drawing/2014/main" id="{B16613D0-038F-4C4C-BE16-1B09D79887D2}"/>
              </a:ext>
            </a:extLst>
          </p:cNvPr>
          <p:cNvSpPr txBox="1"/>
          <p:nvPr/>
        </p:nvSpPr>
        <p:spPr>
          <a:xfrm>
            <a:off x="406086" y="24401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突破地域 时间限制</a:t>
            </a:r>
          </a:p>
        </p:txBody>
      </p:sp>
    </p:spTree>
    <p:extLst>
      <p:ext uri="{BB962C8B-B14F-4D97-AF65-F5344CB8AC3E}">
        <p14:creationId xmlns:p14="http://schemas.microsoft.com/office/powerpoint/2010/main" val="34332230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BF7AD6BE-CD05-624C-9AB3-C6DDFABEA9BF}"/>
              </a:ext>
            </a:extLst>
          </p:cNvPr>
          <p:cNvSpPr txBox="1"/>
          <p:nvPr/>
        </p:nvSpPr>
        <p:spPr>
          <a:xfrm>
            <a:off x="5994091" y="3230369"/>
            <a:ext cx="9985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6F616BB-B0C2-8D44-B5E8-5CA451E287DE}"/>
              </a:ext>
            </a:extLst>
          </p:cNvPr>
          <p:cNvGrpSpPr/>
          <p:nvPr/>
        </p:nvGrpSpPr>
        <p:grpSpPr>
          <a:xfrm>
            <a:off x="5514358" y="2353051"/>
            <a:ext cx="895861" cy="745865"/>
            <a:chOff x="4825730" y="1971210"/>
            <a:chExt cx="1194481" cy="994487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E965DEE-CB04-F445-8C8E-474C7E7E6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30" y="1971210"/>
              <a:ext cx="1194481" cy="994487"/>
            </a:xfrm>
            <a:custGeom>
              <a:avLst/>
              <a:gdLst>
                <a:gd name="T0" fmla="*/ 2554 w 3148"/>
                <a:gd name="T1" fmla="*/ 63 h 2616"/>
                <a:gd name="T2" fmla="*/ 1061 w 3148"/>
                <a:gd name="T3" fmla="*/ 402 h 2616"/>
                <a:gd name="T4" fmla="*/ 13 w 3148"/>
                <a:gd name="T5" fmla="*/ 1530 h 2616"/>
                <a:gd name="T6" fmla="*/ 58 w 3148"/>
                <a:gd name="T7" fmla="*/ 1723 h 2616"/>
                <a:gd name="T8" fmla="*/ 2151 w 3148"/>
                <a:gd name="T9" fmla="*/ 2299 h 2616"/>
                <a:gd name="T10" fmla="*/ 2696 w 3148"/>
                <a:gd name="T11" fmla="*/ 187 h 2616"/>
                <a:gd name="T12" fmla="*/ 2554 w 3148"/>
                <a:gd name="T13" fmla="*/ 63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6">
                  <a:moveTo>
                    <a:pt x="2554" y="63"/>
                  </a:moveTo>
                  <a:cubicBezTo>
                    <a:pt x="2123" y="0"/>
                    <a:pt x="1677" y="47"/>
                    <a:pt x="1061" y="402"/>
                  </a:cubicBezTo>
                  <a:cubicBezTo>
                    <a:pt x="445" y="758"/>
                    <a:pt x="161" y="1119"/>
                    <a:pt x="13" y="1530"/>
                  </a:cubicBezTo>
                  <a:cubicBezTo>
                    <a:pt x="0" y="1566"/>
                    <a:pt x="30" y="1673"/>
                    <a:pt x="58" y="1723"/>
                  </a:cubicBezTo>
                  <a:cubicBezTo>
                    <a:pt x="464" y="2426"/>
                    <a:pt x="1602" y="2616"/>
                    <a:pt x="2151" y="2299"/>
                  </a:cubicBezTo>
                  <a:cubicBezTo>
                    <a:pt x="2700" y="1982"/>
                    <a:pt x="3148" y="862"/>
                    <a:pt x="2696" y="187"/>
                  </a:cubicBezTo>
                  <a:cubicBezTo>
                    <a:pt x="2661" y="134"/>
                    <a:pt x="2584" y="67"/>
                    <a:pt x="2554" y="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TextBox 20">
              <a:extLst>
                <a:ext uri="{FF2B5EF4-FFF2-40B4-BE49-F238E27FC236}">
                  <a16:creationId xmlns:a16="http://schemas.microsoft.com/office/drawing/2014/main" id="{86EDD052-F330-3441-81F7-844F7999061E}"/>
                </a:ext>
              </a:extLst>
            </p:cNvPr>
            <p:cNvSpPr txBox="1"/>
            <p:nvPr/>
          </p:nvSpPr>
          <p:spPr>
            <a:xfrm>
              <a:off x="5350033" y="2191454"/>
              <a:ext cx="14587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1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D552DF-78B2-D044-AD92-D9F1830F510C}"/>
              </a:ext>
            </a:extLst>
          </p:cNvPr>
          <p:cNvGrpSpPr/>
          <p:nvPr/>
        </p:nvGrpSpPr>
        <p:grpSpPr>
          <a:xfrm>
            <a:off x="6536661" y="2347104"/>
            <a:ext cx="882507" cy="751002"/>
            <a:chOff x="6188801" y="1963281"/>
            <a:chExt cx="1176676" cy="1001336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CAE1E50A-24BE-644C-9B48-B648BE64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801" y="1963281"/>
              <a:ext cx="1176676" cy="1001336"/>
            </a:xfrm>
            <a:custGeom>
              <a:avLst/>
              <a:gdLst>
                <a:gd name="T0" fmla="*/ 3091 w 3103"/>
                <a:gd name="T1" fmla="*/ 1544 h 2630"/>
                <a:gd name="T2" fmla="*/ 2051 w 3103"/>
                <a:gd name="T3" fmla="*/ 421 h 2630"/>
                <a:gd name="T4" fmla="*/ 550 w 3103"/>
                <a:gd name="T5" fmla="*/ 77 h 2630"/>
                <a:gd name="T6" fmla="*/ 406 w 3103"/>
                <a:gd name="T7" fmla="*/ 212 h 2630"/>
                <a:gd name="T8" fmla="*/ 953 w 3103"/>
                <a:gd name="T9" fmla="*/ 2312 h 2630"/>
                <a:gd name="T10" fmla="*/ 3055 w 3103"/>
                <a:gd name="T11" fmla="*/ 1729 h 2630"/>
                <a:gd name="T12" fmla="*/ 3091 w 3103"/>
                <a:gd name="T13" fmla="*/ 1544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30">
                  <a:moveTo>
                    <a:pt x="3091" y="1544"/>
                  </a:moveTo>
                  <a:cubicBezTo>
                    <a:pt x="2930" y="1139"/>
                    <a:pt x="2667" y="777"/>
                    <a:pt x="2051" y="421"/>
                  </a:cubicBezTo>
                  <a:cubicBezTo>
                    <a:pt x="1434" y="65"/>
                    <a:pt x="980" y="0"/>
                    <a:pt x="550" y="77"/>
                  </a:cubicBezTo>
                  <a:cubicBezTo>
                    <a:pt x="512" y="83"/>
                    <a:pt x="434" y="163"/>
                    <a:pt x="406" y="212"/>
                  </a:cubicBezTo>
                  <a:cubicBezTo>
                    <a:pt x="0" y="915"/>
                    <a:pt x="404" y="1995"/>
                    <a:pt x="953" y="2312"/>
                  </a:cubicBezTo>
                  <a:cubicBezTo>
                    <a:pt x="1502" y="2630"/>
                    <a:pt x="2696" y="2457"/>
                    <a:pt x="3055" y="1729"/>
                  </a:cubicBezTo>
                  <a:cubicBezTo>
                    <a:pt x="3083" y="1672"/>
                    <a:pt x="3103" y="1572"/>
                    <a:pt x="3091" y="15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C8DAFA74-9C35-094D-BE64-7297BFFFAFBD}"/>
                </a:ext>
              </a:extLst>
            </p:cNvPr>
            <p:cNvSpPr txBox="1"/>
            <p:nvPr/>
          </p:nvSpPr>
          <p:spPr>
            <a:xfrm>
              <a:off x="6661723" y="2186950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2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CB7FDC4-E4DD-164F-A5A3-03E654FCD657}"/>
              </a:ext>
            </a:extLst>
          </p:cNvPr>
          <p:cNvGrpSpPr/>
          <p:nvPr/>
        </p:nvGrpSpPr>
        <p:grpSpPr>
          <a:xfrm>
            <a:off x="7141500" y="3145425"/>
            <a:ext cx="621557" cy="885587"/>
            <a:chOff x="6995253" y="3027708"/>
            <a:chExt cx="828742" cy="118078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D9B5E7A-B30C-1947-8B30-EF37856E9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5253" y="3027708"/>
              <a:ext cx="828742" cy="1180783"/>
            </a:xfrm>
            <a:custGeom>
              <a:avLst/>
              <a:gdLst>
                <a:gd name="T0" fmla="*/ 1734 w 2186"/>
                <a:gd name="T1" fmla="*/ 114 h 3106"/>
                <a:gd name="T2" fmla="*/ 2186 w 2186"/>
                <a:gd name="T3" fmla="*/ 1577 h 3106"/>
                <a:gd name="T4" fmla="*/ 1734 w 2186"/>
                <a:gd name="T5" fmla="*/ 3048 h 3106"/>
                <a:gd name="T6" fmla="*/ 1545 w 2186"/>
                <a:gd name="T7" fmla="*/ 3106 h 3106"/>
                <a:gd name="T8" fmla="*/ 0 w 2186"/>
                <a:gd name="T9" fmla="*/ 1581 h 3106"/>
                <a:gd name="T10" fmla="*/ 1556 w 2186"/>
                <a:gd name="T11" fmla="*/ 53 h 3106"/>
                <a:gd name="T12" fmla="*/ 1734 w 2186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6" h="3106">
                  <a:moveTo>
                    <a:pt x="1734" y="114"/>
                  </a:moveTo>
                  <a:cubicBezTo>
                    <a:pt x="2004" y="456"/>
                    <a:pt x="2186" y="865"/>
                    <a:pt x="2186" y="1577"/>
                  </a:cubicBezTo>
                  <a:cubicBezTo>
                    <a:pt x="2186" y="2288"/>
                    <a:pt x="2016" y="2715"/>
                    <a:pt x="1734" y="3048"/>
                  </a:cubicBezTo>
                  <a:cubicBezTo>
                    <a:pt x="1709" y="3078"/>
                    <a:pt x="1602" y="3106"/>
                    <a:pt x="1545" y="3106"/>
                  </a:cubicBezTo>
                  <a:cubicBezTo>
                    <a:pt x="733" y="3106"/>
                    <a:pt x="0" y="2215"/>
                    <a:pt x="0" y="1581"/>
                  </a:cubicBezTo>
                  <a:cubicBezTo>
                    <a:pt x="0" y="947"/>
                    <a:pt x="746" y="0"/>
                    <a:pt x="1556" y="53"/>
                  </a:cubicBezTo>
                  <a:cubicBezTo>
                    <a:pt x="1619" y="57"/>
                    <a:pt x="1715" y="90"/>
                    <a:pt x="1734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6C994087-1BAB-6049-B1FC-C210D2C2828D}"/>
                </a:ext>
              </a:extLst>
            </p:cNvPr>
            <p:cNvSpPr txBox="1"/>
            <p:nvPr/>
          </p:nvSpPr>
          <p:spPr>
            <a:xfrm>
              <a:off x="7398600" y="3341100"/>
              <a:ext cx="24686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3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8AEE7D0-A0F4-5C4B-A4B6-EA086EA6C855}"/>
              </a:ext>
            </a:extLst>
          </p:cNvPr>
          <p:cNvGrpSpPr/>
          <p:nvPr/>
        </p:nvGrpSpPr>
        <p:grpSpPr>
          <a:xfrm>
            <a:off x="6536661" y="4098277"/>
            <a:ext cx="882507" cy="748949"/>
            <a:chOff x="6188801" y="4298178"/>
            <a:chExt cx="1176676" cy="998599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C3F6108-6439-2A4D-AE01-872A6C162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801" y="4298178"/>
              <a:ext cx="1176676" cy="998599"/>
            </a:xfrm>
            <a:custGeom>
              <a:avLst/>
              <a:gdLst>
                <a:gd name="T0" fmla="*/ 3091 w 3103"/>
                <a:gd name="T1" fmla="*/ 1086 h 2629"/>
                <a:gd name="T2" fmla="*/ 2051 w 3103"/>
                <a:gd name="T3" fmla="*/ 2208 h 2629"/>
                <a:gd name="T4" fmla="*/ 550 w 3103"/>
                <a:gd name="T5" fmla="*/ 2553 h 2629"/>
                <a:gd name="T6" fmla="*/ 406 w 3103"/>
                <a:gd name="T7" fmla="*/ 2417 h 2629"/>
                <a:gd name="T8" fmla="*/ 953 w 3103"/>
                <a:gd name="T9" fmla="*/ 317 h 2629"/>
                <a:gd name="T10" fmla="*/ 3055 w 3103"/>
                <a:gd name="T11" fmla="*/ 900 h 2629"/>
                <a:gd name="T12" fmla="*/ 3091 w 3103"/>
                <a:gd name="T13" fmla="*/ 1086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29">
                  <a:moveTo>
                    <a:pt x="3091" y="1086"/>
                  </a:moveTo>
                  <a:cubicBezTo>
                    <a:pt x="2930" y="1490"/>
                    <a:pt x="2667" y="1853"/>
                    <a:pt x="2051" y="2208"/>
                  </a:cubicBezTo>
                  <a:cubicBezTo>
                    <a:pt x="1434" y="2564"/>
                    <a:pt x="980" y="2629"/>
                    <a:pt x="550" y="2553"/>
                  </a:cubicBezTo>
                  <a:cubicBezTo>
                    <a:pt x="512" y="2546"/>
                    <a:pt x="434" y="2467"/>
                    <a:pt x="406" y="2417"/>
                  </a:cubicBezTo>
                  <a:cubicBezTo>
                    <a:pt x="0" y="1714"/>
                    <a:pt x="404" y="634"/>
                    <a:pt x="953" y="317"/>
                  </a:cubicBezTo>
                  <a:cubicBezTo>
                    <a:pt x="1502" y="0"/>
                    <a:pt x="2696" y="172"/>
                    <a:pt x="3055" y="900"/>
                  </a:cubicBezTo>
                  <a:cubicBezTo>
                    <a:pt x="3083" y="957"/>
                    <a:pt x="3103" y="1057"/>
                    <a:pt x="3091" y="10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9EAF675B-2B28-1241-B3D7-E6D66E7D0DCF}"/>
                </a:ext>
              </a:extLst>
            </p:cNvPr>
            <p:cNvSpPr txBox="1"/>
            <p:nvPr/>
          </p:nvSpPr>
          <p:spPr>
            <a:xfrm>
              <a:off x="6674897" y="4515973"/>
              <a:ext cx="22762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4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0450127-8266-AB44-B54C-0FAE82203613}"/>
              </a:ext>
            </a:extLst>
          </p:cNvPr>
          <p:cNvGrpSpPr/>
          <p:nvPr/>
        </p:nvGrpSpPr>
        <p:grpSpPr>
          <a:xfrm>
            <a:off x="5514358" y="4096440"/>
            <a:ext cx="895861" cy="745865"/>
            <a:chOff x="4825730" y="4295729"/>
            <a:chExt cx="1194481" cy="994487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4EA3BA8-E88E-5640-B3E1-2248B1977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30" y="4295729"/>
              <a:ext cx="1194481" cy="994487"/>
            </a:xfrm>
            <a:custGeom>
              <a:avLst/>
              <a:gdLst>
                <a:gd name="T0" fmla="*/ 2554 w 3148"/>
                <a:gd name="T1" fmla="*/ 2553 h 2615"/>
                <a:gd name="T2" fmla="*/ 1061 w 3148"/>
                <a:gd name="T3" fmla="*/ 2213 h 2615"/>
                <a:gd name="T4" fmla="*/ 13 w 3148"/>
                <a:gd name="T5" fmla="*/ 1086 h 2615"/>
                <a:gd name="T6" fmla="*/ 58 w 3148"/>
                <a:gd name="T7" fmla="*/ 893 h 2615"/>
                <a:gd name="T8" fmla="*/ 2151 w 3148"/>
                <a:gd name="T9" fmla="*/ 317 h 2615"/>
                <a:gd name="T10" fmla="*/ 2696 w 3148"/>
                <a:gd name="T11" fmla="*/ 2429 h 2615"/>
                <a:gd name="T12" fmla="*/ 2554 w 3148"/>
                <a:gd name="T13" fmla="*/ 2553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5">
                  <a:moveTo>
                    <a:pt x="2554" y="2553"/>
                  </a:moveTo>
                  <a:cubicBezTo>
                    <a:pt x="2123" y="2615"/>
                    <a:pt x="1678" y="2569"/>
                    <a:pt x="1061" y="2213"/>
                  </a:cubicBezTo>
                  <a:cubicBezTo>
                    <a:pt x="445" y="1857"/>
                    <a:pt x="161" y="1496"/>
                    <a:pt x="13" y="1086"/>
                  </a:cubicBezTo>
                  <a:cubicBezTo>
                    <a:pt x="0" y="1049"/>
                    <a:pt x="30" y="942"/>
                    <a:pt x="58" y="893"/>
                  </a:cubicBezTo>
                  <a:cubicBezTo>
                    <a:pt x="464" y="190"/>
                    <a:pt x="1602" y="0"/>
                    <a:pt x="2151" y="317"/>
                  </a:cubicBezTo>
                  <a:cubicBezTo>
                    <a:pt x="2700" y="634"/>
                    <a:pt x="3148" y="1754"/>
                    <a:pt x="2696" y="2429"/>
                  </a:cubicBezTo>
                  <a:cubicBezTo>
                    <a:pt x="2661" y="2481"/>
                    <a:pt x="2584" y="2548"/>
                    <a:pt x="2554" y="25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1F0EDAB1-6E57-3E46-8B63-6FAA3F553BE5}"/>
                </a:ext>
              </a:extLst>
            </p:cNvPr>
            <p:cNvSpPr txBox="1"/>
            <p:nvPr/>
          </p:nvSpPr>
          <p:spPr>
            <a:xfrm>
              <a:off x="5310697" y="4515973"/>
              <a:ext cx="24045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5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C5B6E0F-DD1F-C44C-A7CD-039FE192A25C}"/>
              </a:ext>
            </a:extLst>
          </p:cNvPr>
          <p:cNvGrpSpPr/>
          <p:nvPr/>
        </p:nvGrpSpPr>
        <p:grpSpPr>
          <a:xfrm>
            <a:off x="5171064" y="3145425"/>
            <a:ext cx="621557" cy="885587"/>
            <a:chOff x="4368005" y="3027708"/>
            <a:chExt cx="828742" cy="118078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889C91F-4A8E-A447-B322-02148B5D7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005" y="3027708"/>
              <a:ext cx="828742" cy="1180783"/>
            </a:xfrm>
            <a:custGeom>
              <a:avLst/>
              <a:gdLst>
                <a:gd name="T0" fmla="*/ 452 w 2187"/>
                <a:gd name="T1" fmla="*/ 114 h 3106"/>
                <a:gd name="T2" fmla="*/ 0 w 2187"/>
                <a:gd name="T3" fmla="*/ 1577 h 3106"/>
                <a:gd name="T4" fmla="*/ 452 w 2187"/>
                <a:gd name="T5" fmla="*/ 3048 h 3106"/>
                <a:gd name="T6" fmla="*/ 642 w 2187"/>
                <a:gd name="T7" fmla="*/ 3106 h 3106"/>
                <a:gd name="T8" fmla="*/ 2187 w 2187"/>
                <a:gd name="T9" fmla="*/ 1581 h 3106"/>
                <a:gd name="T10" fmla="*/ 631 w 2187"/>
                <a:gd name="T11" fmla="*/ 53 h 3106"/>
                <a:gd name="T12" fmla="*/ 452 w 2187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7" h="3106">
                  <a:moveTo>
                    <a:pt x="452" y="114"/>
                  </a:moveTo>
                  <a:cubicBezTo>
                    <a:pt x="183" y="456"/>
                    <a:pt x="0" y="865"/>
                    <a:pt x="0" y="1577"/>
                  </a:cubicBezTo>
                  <a:cubicBezTo>
                    <a:pt x="0" y="2288"/>
                    <a:pt x="171" y="2715"/>
                    <a:pt x="452" y="3048"/>
                  </a:cubicBezTo>
                  <a:cubicBezTo>
                    <a:pt x="477" y="3078"/>
                    <a:pt x="584" y="3106"/>
                    <a:pt x="642" y="3106"/>
                  </a:cubicBezTo>
                  <a:cubicBezTo>
                    <a:pt x="1454" y="3106"/>
                    <a:pt x="2187" y="2215"/>
                    <a:pt x="2187" y="1581"/>
                  </a:cubicBezTo>
                  <a:cubicBezTo>
                    <a:pt x="2187" y="947"/>
                    <a:pt x="1441" y="0"/>
                    <a:pt x="631" y="53"/>
                  </a:cubicBezTo>
                  <a:cubicBezTo>
                    <a:pt x="568" y="57"/>
                    <a:pt x="471" y="90"/>
                    <a:pt x="452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2F41E99-E250-624F-9AEC-4F9F360A4649}"/>
                </a:ext>
              </a:extLst>
            </p:cNvPr>
            <p:cNvSpPr txBox="1"/>
            <p:nvPr/>
          </p:nvSpPr>
          <p:spPr>
            <a:xfrm>
              <a:off x="4658944" y="3341100"/>
              <a:ext cx="24686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6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21" name="TextBox 19">
            <a:extLst>
              <a:ext uri="{FF2B5EF4-FFF2-40B4-BE49-F238E27FC236}">
                <a16:creationId xmlns:a16="http://schemas.microsoft.com/office/drawing/2014/main" id="{3104DADC-6A4E-8844-BAE3-DE5D98D17867}"/>
              </a:ext>
            </a:extLst>
          </p:cNvPr>
          <p:cNvSpPr txBox="1"/>
          <p:nvPr/>
        </p:nvSpPr>
        <p:spPr>
          <a:xfrm>
            <a:off x="3328689" y="1507758"/>
            <a:ext cx="21603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线上匹配医生</a:t>
            </a:r>
          </a:p>
        </p:txBody>
      </p:sp>
      <p:sp>
        <p:nvSpPr>
          <p:cNvPr id="22" name="TextBox 106">
            <a:extLst>
              <a:ext uri="{FF2B5EF4-FFF2-40B4-BE49-F238E27FC236}">
                <a16:creationId xmlns:a16="http://schemas.microsoft.com/office/drawing/2014/main" id="{B9328490-D822-7847-9C11-87A4D28C4B61}"/>
              </a:ext>
            </a:extLst>
          </p:cNvPr>
          <p:cNvSpPr txBox="1"/>
          <p:nvPr/>
        </p:nvSpPr>
        <p:spPr>
          <a:xfrm>
            <a:off x="2748487" y="2074506"/>
            <a:ext cx="26562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根据患者病情描述精准匹配到最合适的医生</a:t>
            </a:r>
            <a:endParaRPr lang="en-US" altLang="zh-CN" sz="1600" dirty="0">
              <a:solidFill>
                <a:srgbClr val="798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C1E38B25-3076-2443-8D2D-4C33B7740D4E}"/>
              </a:ext>
            </a:extLst>
          </p:cNvPr>
          <p:cNvSpPr txBox="1"/>
          <p:nvPr/>
        </p:nvSpPr>
        <p:spPr>
          <a:xfrm>
            <a:off x="7643149" y="1549345"/>
            <a:ext cx="250678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线上预约门诊</a:t>
            </a:r>
          </a:p>
        </p:txBody>
      </p:sp>
      <p:sp>
        <p:nvSpPr>
          <p:cNvPr id="24" name="TextBox 106">
            <a:extLst>
              <a:ext uri="{FF2B5EF4-FFF2-40B4-BE49-F238E27FC236}">
                <a16:creationId xmlns:a16="http://schemas.microsoft.com/office/drawing/2014/main" id="{F092FDE8-4A88-B34B-B067-DEA8E978AD66}"/>
              </a:ext>
            </a:extLst>
          </p:cNvPr>
          <p:cNvSpPr txBox="1"/>
          <p:nvPr/>
        </p:nvSpPr>
        <p:spPr>
          <a:xfrm>
            <a:off x="7643149" y="2080449"/>
            <a:ext cx="2506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轻松预约到匹配医生号源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F21191B7-FFD4-904D-93E8-78DD16B19A90}"/>
              </a:ext>
            </a:extLst>
          </p:cNvPr>
          <p:cNvSpPr txBox="1"/>
          <p:nvPr/>
        </p:nvSpPr>
        <p:spPr>
          <a:xfrm>
            <a:off x="8341484" y="3191449"/>
            <a:ext cx="16174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线下面诊</a:t>
            </a:r>
          </a:p>
        </p:txBody>
      </p:sp>
      <p:sp>
        <p:nvSpPr>
          <p:cNvPr id="26" name="TextBox 106">
            <a:extLst>
              <a:ext uri="{FF2B5EF4-FFF2-40B4-BE49-F238E27FC236}">
                <a16:creationId xmlns:a16="http://schemas.microsoft.com/office/drawing/2014/main" id="{FF4D429E-C711-FC40-8AAC-7D3BB6D2ADA3}"/>
              </a:ext>
            </a:extLst>
          </p:cNvPr>
          <p:cNvSpPr txBox="1"/>
          <p:nvPr/>
        </p:nvSpPr>
        <p:spPr>
          <a:xfrm>
            <a:off x="8341483" y="3706614"/>
            <a:ext cx="27040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诊前提醒，引导患者顺利面诊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80E6D65A-6844-4945-85E3-CDA456A27322}"/>
              </a:ext>
            </a:extLst>
          </p:cNvPr>
          <p:cNvSpPr txBox="1"/>
          <p:nvPr/>
        </p:nvSpPr>
        <p:spPr>
          <a:xfrm>
            <a:off x="7744311" y="4870932"/>
            <a:ext cx="19155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线上复诊</a:t>
            </a:r>
          </a:p>
        </p:txBody>
      </p:sp>
      <p:sp>
        <p:nvSpPr>
          <p:cNvPr id="28" name="TextBox 106">
            <a:extLst>
              <a:ext uri="{FF2B5EF4-FFF2-40B4-BE49-F238E27FC236}">
                <a16:creationId xmlns:a16="http://schemas.microsoft.com/office/drawing/2014/main" id="{307DB25E-6A1A-6B4B-8F8B-F2DF681BD3EE}"/>
              </a:ext>
            </a:extLst>
          </p:cNvPr>
          <p:cNvSpPr txBox="1"/>
          <p:nvPr/>
        </p:nvSpPr>
        <p:spPr>
          <a:xfrm>
            <a:off x="7758302" y="5398245"/>
            <a:ext cx="29096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随时诊疗，足不出户，在家就医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5DB5C939-FDF6-C142-A704-2758935A3FE3}"/>
              </a:ext>
            </a:extLst>
          </p:cNvPr>
          <p:cNvSpPr txBox="1"/>
          <p:nvPr/>
        </p:nvSpPr>
        <p:spPr>
          <a:xfrm>
            <a:off x="4043847" y="4925468"/>
            <a:ext cx="15065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健康管理</a:t>
            </a:r>
          </a:p>
        </p:txBody>
      </p:sp>
      <p:sp>
        <p:nvSpPr>
          <p:cNvPr id="30" name="TextBox 106">
            <a:extLst>
              <a:ext uri="{FF2B5EF4-FFF2-40B4-BE49-F238E27FC236}">
                <a16:creationId xmlns:a16="http://schemas.microsoft.com/office/drawing/2014/main" id="{A3977FA3-E4EE-FC4F-AD51-A673A6EF24D0}"/>
              </a:ext>
            </a:extLst>
          </p:cNvPr>
          <p:cNvSpPr txBox="1"/>
          <p:nvPr/>
        </p:nvSpPr>
        <p:spPr>
          <a:xfrm>
            <a:off x="3018971" y="5470609"/>
            <a:ext cx="2537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建立起系统的健康管理数据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9FA8FCA9-2B58-F443-8EE3-830625463C22}"/>
              </a:ext>
            </a:extLst>
          </p:cNvPr>
          <p:cNvSpPr txBox="1"/>
          <p:nvPr/>
        </p:nvSpPr>
        <p:spPr>
          <a:xfrm>
            <a:off x="2320014" y="3165025"/>
            <a:ext cx="21546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线上线下随访</a:t>
            </a:r>
          </a:p>
        </p:txBody>
      </p:sp>
      <p:sp>
        <p:nvSpPr>
          <p:cNvPr id="32" name="TextBox 106">
            <a:extLst>
              <a:ext uri="{FF2B5EF4-FFF2-40B4-BE49-F238E27FC236}">
                <a16:creationId xmlns:a16="http://schemas.microsoft.com/office/drawing/2014/main" id="{BEB12C05-A6DF-1E4A-BB03-90A99257D36F}"/>
              </a:ext>
            </a:extLst>
          </p:cNvPr>
          <p:cNvSpPr txBox="1"/>
          <p:nvPr/>
        </p:nvSpPr>
        <p:spPr>
          <a:xfrm>
            <a:off x="1720845" y="3774651"/>
            <a:ext cx="2709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跟踪治疗，体现医生关怀，提高用户体验</a:t>
            </a:r>
          </a:p>
        </p:txBody>
      </p:sp>
      <p:sp>
        <p:nvSpPr>
          <p:cNvPr id="34" name="TextBox 51">
            <a:extLst>
              <a:ext uri="{FF2B5EF4-FFF2-40B4-BE49-F238E27FC236}">
                <a16:creationId xmlns:a16="http://schemas.microsoft.com/office/drawing/2014/main" id="{CDE99751-0C36-1A4F-8F3C-5B5155C5CBAE}"/>
              </a:ext>
            </a:extLst>
          </p:cNvPr>
          <p:cNvSpPr txBox="1"/>
          <p:nvPr/>
        </p:nvSpPr>
        <p:spPr>
          <a:xfrm>
            <a:off x="406086" y="24401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完善的就医服务</a:t>
            </a:r>
          </a:p>
        </p:txBody>
      </p:sp>
    </p:spTree>
    <p:extLst>
      <p:ext uri="{BB962C8B-B14F-4D97-AF65-F5344CB8AC3E}">
        <p14:creationId xmlns:p14="http://schemas.microsoft.com/office/powerpoint/2010/main" val="6105136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51">
            <a:extLst>
              <a:ext uri="{FF2B5EF4-FFF2-40B4-BE49-F238E27FC236}">
                <a16:creationId xmlns:a16="http://schemas.microsoft.com/office/drawing/2014/main" id="{CDE99751-0C36-1A4F-8F3C-5B5155C5CBAE}"/>
              </a:ext>
            </a:extLst>
          </p:cNvPr>
          <p:cNvSpPr txBox="1"/>
          <p:nvPr/>
        </p:nvSpPr>
        <p:spPr>
          <a:xfrm>
            <a:off x="406086" y="24401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完善的就医服务</a:t>
            </a:r>
          </a:p>
        </p:txBody>
      </p:sp>
      <p:sp>
        <p:nvSpPr>
          <p:cNvPr id="59" name="2">
            <a:extLst>
              <a:ext uri="{FF2B5EF4-FFF2-40B4-BE49-F238E27FC236}">
                <a16:creationId xmlns:a16="http://schemas.microsoft.com/office/drawing/2014/main" id="{CA8C9735-E1DF-7B4E-91D2-B24B3CB795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2839413" y="2488508"/>
            <a:ext cx="1377934" cy="1277554"/>
          </a:xfrm>
          <a:custGeom>
            <a:avLst/>
            <a:gdLst>
              <a:gd name="connsiteX0" fmla="*/ 287294 w 337311"/>
              <a:gd name="connsiteY0" fmla="*/ 100013 h 312738"/>
              <a:gd name="connsiteX1" fmla="*/ 292574 w 337311"/>
              <a:gd name="connsiteY1" fmla="*/ 101333 h 312738"/>
              <a:gd name="connsiteX2" fmla="*/ 334812 w 337311"/>
              <a:gd name="connsiteY2" fmla="*/ 138291 h 312738"/>
              <a:gd name="connsiteX3" fmla="*/ 334812 w 337311"/>
              <a:gd name="connsiteY3" fmla="*/ 150171 h 312738"/>
              <a:gd name="connsiteX4" fmla="*/ 279375 w 337311"/>
              <a:gd name="connsiteY4" fmla="*/ 214848 h 312738"/>
              <a:gd name="connsiteX5" fmla="*/ 272775 w 337311"/>
              <a:gd name="connsiteY5" fmla="*/ 217488 h 312738"/>
              <a:gd name="connsiteX6" fmla="*/ 266175 w 337311"/>
              <a:gd name="connsiteY6" fmla="*/ 216168 h 312738"/>
              <a:gd name="connsiteX7" fmla="*/ 225257 w 337311"/>
              <a:gd name="connsiteY7" fmla="*/ 179210 h 312738"/>
              <a:gd name="connsiteX8" fmla="*/ 223937 w 337311"/>
              <a:gd name="connsiteY8" fmla="*/ 167330 h 312738"/>
              <a:gd name="connsiteX9" fmla="*/ 239776 w 337311"/>
              <a:gd name="connsiteY9" fmla="*/ 148851 h 312738"/>
              <a:gd name="connsiteX10" fmla="*/ 262216 w 337311"/>
              <a:gd name="connsiteY10" fmla="*/ 123772 h 312738"/>
              <a:gd name="connsiteX11" fmla="*/ 280695 w 337311"/>
              <a:gd name="connsiteY11" fmla="*/ 102653 h 312738"/>
              <a:gd name="connsiteX12" fmla="*/ 287294 w 337311"/>
              <a:gd name="connsiteY12" fmla="*/ 100013 h 312738"/>
              <a:gd name="connsiteX13" fmla="*/ 147083 w 337311"/>
              <a:gd name="connsiteY13" fmla="*/ 64812 h 312738"/>
              <a:gd name="connsiteX14" fmla="*/ 155013 w 337311"/>
              <a:gd name="connsiteY14" fmla="*/ 64812 h 312738"/>
              <a:gd name="connsiteX15" fmla="*/ 205231 w 337311"/>
              <a:gd name="connsiteY15" fmla="*/ 77930 h 312738"/>
              <a:gd name="connsiteX16" fmla="*/ 209196 w 337311"/>
              <a:gd name="connsiteY16" fmla="*/ 79241 h 312738"/>
              <a:gd name="connsiteX17" fmla="*/ 256771 w 337311"/>
              <a:gd name="connsiteY17" fmla="*/ 118595 h 312738"/>
              <a:gd name="connsiteX18" fmla="*/ 234305 w 337311"/>
              <a:gd name="connsiteY18" fmla="*/ 144830 h 312738"/>
              <a:gd name="connsiteX19" fmla="*/ 192016 w 337311"/>
              <a:gd name="connsiteY19" fmla="*/ 109412 h 312738"/>
              <a:gd name="connsiteX20" fmla="*/ 164263 w 337311"/>
              <a:gd name="connsiteY20" fmla="*/ 102853 h 312738"/>
              <a:gd name="connsiteX21" fmla="*/ 192016 w 337311"/>
              <a:gd name="connsiteY21" fmla="*/ 165819 h 312738"/>
              <a:gd name="connsiteX22" fmla="*/ 193337 w 337311"/>
              <a:gd name="connsiteY22" fmla="*/ 171066 h 312738"/>
              <a:gd name="connsiteX23" fmla="*/ 198623 w 337311"/>
              <a:gd name="connsiteY23" fmla="*/ 205172 h 312738"/>
              <a:gd name="connsiteX24" fmla="*/ 262057 w 337311"/>
              <a:gd name="connsiteY24" fmla="*/ 234031 h 312738"/>
              <a:gd name="connsiteX25" fmla="*/ 271308 w 337311"/>
              <a:gd name="connsiteY25" fmla="*/ 257643 h 312738"/>
              <a:gd name="connsiteX26" fmla="*/ 254128 w 337311"/>
              <a:gd name="connsiteY26" fmla="*/ 268138 h 312738"/>
              <a:gd name="connsiteX27" fmla="*/ 247520 w 337311"/>
              <a:gd name="connsiteY27" fmla="*/ 266826 h 312738"/>
              <a:gd name="connsiteX28" fmla="*/ 170871 w 337311"/>
              <a:gd name="connsiteY28" fmla="*/ 232720 h 312738"/>
              <a:gd name="connsiteX29" fmla="*/ 165585 w 337311"/>
              <a:gd name="connsiteY29" fmla="*/ 224849 h 312738"/>
              <a:gd name="connsiteX30" fmla="*/ 160299 w 337311"/>
              <a:gd name="connsiteY30" fmla="*/ 197302 h 312738"/>
              <a:gd name="connsiteX31" fmla="*/ 129904 w 337311"/>
              <a:gd name="connsiteY31" fmla="*/ 224849 h 312738"/>
              <a:gd name="connsiteX32" fmla="*/ 147083 w 337311"/>
              <a:gd name="connsiteY32" fmla="*/ 290438 h 312738"/>
              <a:gd name="connsiteX33" fmla="*/ 132547 w 337311"/>
              <a:gd name="connsiteY33" fmla="*/ 311426 h 312738"/>
              <a:gd name="connsiteX34" fmla="*/ 128582 w 337311"/>
              <a:gd name="connsiteY34" fmla="*/ 312738 h 312738"/>
              <a:gd name="connsiteX35" fmla="*/ 111402 w 337311"/>
              <a:gd name="connsiteY35" fmla="*/ 298309 h 312738"/>
              <a:gd name="connsiteX36" fmla="*/ 91579 w 337311"/>
              <a:gd name="connsiteY36" fmla="*/ 218290 h 312738"/>
              <a:gd name="connsiteX37" fmla="*/ 94222 w 337311"/>
              <a:gd name="connsiteY37" fmla="*/ 207796 h 312738"/>
              <a:gd name="connsiteX38" fmla="*/ 128582 w 337311"/>
              <a:gd name="connsiteY38" fmla="*/ 177625 h 312738"/>
              <a:gd name="connsiteX39" fmla="*/ 104794 w 337311"/>
              <a:gd name="connsiteY39" fmla="*/ 125154 h 312738"/>
              <a:gd name="connsiteX40" fmla="*/ 91579 w 337311"/>
              <a:gd name="connsiteY40" fmla="*/ 146142 h 312738"/>
              <a:gd name="connsiteX41" fmla="*/ 79685 w 337311"/>
              <a:gd name="connsiteY41" fmla="*/ 151389 h 312738"/>
              <a:gd name="connsiteX42" fmla="*/ 22859 w 337311"/>
              <a:gd name="connsiteY42" fmla="*/ 134336 h 312738"/>
              <a:gd name="connsiteX43" fmla="*/ 32109 w 337311"/>
              <a:gd name="connsiteY43" fmla="*/ 101542 h 312738"/>
              <a:gd name="connsiteX44" fmla="*/ 71756 w 337311"/>
              <a:gd name="connsiteY44" fmla="*/ 113348 h 312738"/>
              <a:gd name="connsiteX45" fmla="*/ 83650 w 337311"/>
              <a:gd name="connsiteY45" fmla="*/ 93671 h 312738"/>
              <a:gd name="connsiteX46" fmla="*/ 88936 w 337311"/>
              <a:gd name="connsiteY46" fmla="*/ 89736 h 312738"/>
              <a:gd name="connsiteX47" fmla="*/ 147083 w 337311"/>
              <a:gd name="connsiteY47" fmla="*/ 64812 h 312738"/>
              <a:gd name="connsiteX48" fmla="*/ 19641 w 337311"/>
              <a:gd name="connsiteY48" fmla="*/ 53975 h 312738"/>
              <a:gd name="connsiteX49" fmla="*/ 22216 w 337311"/>
              <a:gd name="connsiteY49" fmla="*/ 56621 h 312738"/>
              <a:gd name="connsiteX50" fmla="*/ 17067 w 337311"/>
              <a:gd name="connsiteY50" fmla="*/ 72496 h 312738"/>
              <a:gd name="connsiteX51" fmla="*/ 32513 w 337311"/>
              <a:gd name="connsiteY51" fmla="*/ 76465 h 312738"/>
              <a:gd name="connsiteX52" fmla="*/ 37662 w 337311"/>
              <a:gd name="connsiteY52" fmla="*/ 60590 h 312738"/>
              <a:gd name="connsiteX53" fmla="*/ 40236 w 337311"/>
              <a:gd name="connsiteY53" fmla="*/ 60590 h 312738"/>
              <a:gd name="connsiteX54" fmla="*/ 44097 w 337311"/>
              <a:gd name="connsiteY54" fmla="*/ 80434 h 312738"/>
              <a:gd name="connsiteX55" fmla="*/ 27364 w 337311"/>
              <a:gd name="connsiteY55" fmla="*/ 94986 h 312738"/>
              <a:gd name="connsiteX56" fmla="*/ 26077 w 337311"/>
              <a:gd name="connsiteY56" fmla="*/ 100277 h 312738"/>
              <a:gd name="connsiteX57" fmla="*/ 17067 w 337311"/>
              <a:gd name="connsiteY57" fmla="*/ 133351 h 312738"/>
              <a:gd name="connsiteX58" fmla="*/ 15780 w 337311"/>
              <a:gd name="connsiteY58" fmla="*/ 134674 h 312738"/>
              <a:gd name="connsiteX59" fmla="*/ 8057 w 337311"/>
              <a:gd name="connsiteY59" fmla="*/ 141288 h 312738"/>
              <a:gd name="connsiteX60" fmla="*/ 6770 w 337311"/>
              <a:gd name="connsiteY60" fmla="*/ 141288 h 312738"/>
              <a:gd name="connsiteX61" fmla="*/ 5483 w 337311"/>
              <a:gd name="connsiteY61" fmla="*/ 139965 h 312738"/>
              <a:gd name="connsiteX62" fmla="*/ 334 w 337311"/>
              <a:gd name="connsiteY62" fmla="*/ 130705 h 312738"/>
              <a:gd name="connsiteX63" fmla="*/ 11918 w 337311"/>
              <a:gd name="connsiteY63" fmla="*/ 91017 h 312738"/>
              <a:gd name="connsiteX64" fmla="*/ 5483 w 337311"/>
              <a:gd name="connsiteY64" fmla="*/ 68527 h 312738"/>
              <a:gd name="connsiteX65" fmla="*/ 19641 w 337311"/>
              <a:gd name="connsiteY65" fmla="*/ 53975 h 312738"/>
              <a:gd name="connsiteX66" fmla="*/ 97139 w 337311"/>
              <a:gd name="connsiteY66" fmla="*/ 0 h 312738"/>
              <a:gd name="connsiteX67" fmla="*/ 132397 w 337311"/>
              <a:gd name="connsiteY67" fmla="*/ 35719 h 312738"/>
              <a:gd name="connsiteX68" fmla="*/ 97139 w 337311"/>
              <a:gd name="connsiteY68" fmla="*/ 71438 h 312738"/>
              <a:gd name="connsiteX69" fmla="*/ 67105 w 337311"/>
              <a:gd name="connsiteY69" fmla="*/ 54240 h 312738"/>
              <a:gd name="connsiteX70" fmla="*/ 61881 w 337311"/>
              <a:gd name="connsiteY70" fmla="*/ 55563 h 312738"/>
              <a:gd name="connsiteX71" fmla="*/ 52740 w 337311"/>
              <a:gd name="connsiteY71" fmla="*/ 51594 h 312738"/>
              <a:gd name="connsiteX72" fmla="*/ 56658 w 337311"/>
              <a:gd name="connsiteY72" fmla="*/ 42334 h 312738"/>
              <a:gd name="connsiteX73" fmla="*/ 63187 w 337311"/>
              <a:gd name="connsiteY73" fmla="*/ 39688 h 312738"/>
              <a:gd name="connsiteX74" fmla="*/ 61881 w 337311"/>
              <a:gd name="connsiteY74" fmla="*/ 35719 h 312738"/>
              <a:gd name="connsiteX75" fmla="*/ 97139 w 337311"/>
              <a:gd name="connsiteY75" fmla="*/ 0 h 31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37311" h="312738">
                <a:moveTo>
                  <a:pt x="287294" y="100013"/>
                </a:moveTo>
                <a:cubicBezTo>
                  <a:pt x="288614" y="100013"/>
                  <a:pt x="291254" y="100013"/>
                  <a:pt x="292574" y="101333"/>
                </a:cubicBezTo>
                <a:cubicBezTo>
                  <a:pt x="292574" y="101333"/>
                  <a:pt x="292574" y="101333"/>
                  <a:pt x="334812" y="138291"/>
                </a:cubicBezTo>
                <a:cubicBezTo>
                  <a:pt x="337452" y="140931"/>
                  <a:pt x="338772" y="147531"/>
                  <a:pt x="334812" y="150171"/>
                </a:cubicBezTo>
                <a:cubicBezTo>
                  <a:pt x="334812" y="150171"/>
                  <a:pt x="334812" y="150171"/>
                  <a:pt x="279375" y="214848"/>
                </a:cubicBezTo>
                <a:cubicBezTo>
                  <a:pt x="276735" y="217488"/>
                  <a:pt x="274095" y="217488"/>
                  <a:pt x="272775" y="217488"/>
                </a:cubicBezTo>
                <a:cubicBezTo>
                  <a:pt x="270135" y="217488"/>
                  <a:pt x="267495" y="217488"/>
                  <a:pt x="266175" y="216168"/>
                </a:cubicBezTo>
                <a:cubicBezTo>
                  <a:pt x="266175" y="216168"/>
                  <a:pt x="266175" y="216168"/>
                  <a:pt x="225257" y="179210"/>
                </a:cubicBezTo>
                <a:cubicBezTo>
                  <a:pt x="221297" y="176570"/>
                  <a:pt x="221297" y="171290"/>
                  <a:pt x="223937" y="167330"/>
                </a:cubicBezTo>
                <a:cubicBezTo>
                  <a:pt x="223937" y="167330"/>
                  <a:pt x="223937" y="167330"/>
                  <a:pt x="239776" y="148851"/>
                </a:cubicBezTo>
                <a:cubicBezTo>
                  <a:pt x="239776" y="148851"/>
                  <a:pt x="239776" y="148851"/>
                  <a:pt x="262216" y="123772"/>
                </a:cubicBezTo>
                <a:cubicBezTo>
                  <a:pt x="262216" y="123772"/>
                  <a:pt x="262216" y="123772"/>
                  <a:pt x="280695" y="102653"/>
                </a:cubicBezTo>
                <a:cubicBezTo>
                  <a:pt x="282015" y="101333"/>
                  <a:pt x="284655" y="100013"/>
                  <a:pt x="287294" y="100013"/>
                </a:cubicBezTo>
                <a:close/>
                <a:moveTo>
                  <a:pt x="147083" y="64812"/>
                </a:moveTo>
                <a:cubicBezTo>
                  <a:pt x="149727" y="63500"/>
                  <a:pt x="152370" y="63500"/>
                  <a:pt x="155013" y="64812"/>
                </a:cubicBezTo>
                <a:cubicBezTo>
                  <a:pt x="155013" y="64812"/>
                  <a:pt x="155013" y="64812"/>
                  <a:pt x="205231" y="77930"/>
                </a:cubicBezTo>
                <a:cubicBezTo>
                  <a:pt x="206552" y="77930"/>
                  <a:pt x="207874" y="77930"/>
                  <a:pt x="209196" y="79241"/>
                </a:cubicBezTo>
                <a:cubicBezTo>
                  <a:pt x="209196" y="79241"/>
                  <a:pt x="209196" y="79241"/>
                  <a:pt x="256771" y="118595"/>
                </a:cubicBezTo>
                <a:cubicBezTo>
                  <a:pt x="256771" y="118595"/>
                  <a:pt x="256771" y="118595"/>
                  <a:pt x="234305" y="144830"/>
                </a:cubicBezTo>
                <a:cubicBezTo>
                  <a:pt x="234305" y="144830"/>
                  <a:pt x="234305" y="144830"/>
                  <a:pt x="192016" y="109412"/>
                </a:cubicBezTo>
                <a:cubicBezTo>
                  <a:pt x="192016" y="109412"/>
                  <a:pt x="192016" y="109412"/>
                  <a:pt x="164263" y="102853"/>
                </a:cubicBezTo>
                <a:cubicBezTo>
                  <a:pt x="164263" y="102853"/>
                  <a:pt x="164263" y="102853"/>
                  <a:pt x="192016" y="165819"/>
                </a:cubicBezTo>
                <a:cubicBezTo>
                  <a:pt x="193337" y="167131"/>
                  <a:pt x="193337" y="168442"/>
                  <a:pt x="193337" y="171066"/>
                </a:cubicBezTo>
                <a:cubicBezTo>
                  <a:pt x="193337" y="171066"/>
                  <a:pt x="193337" y="171066"/>
                  <a:pt x="198623" y="205172"/>
                </a:cubicBezTo>
                <a:cubicBezTo>
                  <a:pt x="198623" y="205172"/>
                  <a:pt x="198623" y="205172"/>
                  <a:pt x="262057" y="234031"/>
                </a:cubicBezTo>
                <a:cubicBezTo>
                  <a:pt x="271308" y="237967"/>
                  <a:pt x="275272" y="248461"/>
                  <a:pt x="271308" y="257643"/>
                </a:cubicBezTo>
                <a:cubicBezTo>
                  <a:pt x="268665" y="264202"/>
                  <a:pt x="262057" y="268138"/>
                  <a:pt x="254128" y="268138"/>
                </a:cubicBezTo>
                <a:cubicBezTo>
                  <a:pt x="252806" y="268138"/>
                  <a:pt x="250163" y="268138"/>
                  <a:pt x="247520" y="266826"/>
                </a:cubicBezTo>
                <a:cubicBezTo>
                  <a:pt x="247520" y="266826"/>
                  <a:pt x="247520" y="266826"/>
                  <a:pt x="170871" y="232720"/>
                </a:cubicBezTo>
                <a:cubicBezTo>
                  <a:pt x="168228" y="231408"/>
                  <a:pt x="165585" y="228784"/>
                  <a:pt x="165585" y="224849"/>
                </a:cubicBezTo>
                <a:cubicBezTo>
                  <a:pt x="165585" y="224849"/>
                  <a:pt x="165585" y="224849"/>
                  <a:pt x="160299" y="197302"/>
                </a:cubicBezTo>
                <a:cubicBezTo>
                  <a:pt x="160299" y="197302"/>
                  <a:pt x="160299" y="197302"/>
                  <a:pt x="129904" y="224849"/>
                </a:cubicBezTo>
                <a:cubicBezTo>
                  <a:pt x="129904" y="224849"/>
                  <a:pt x="129904" y="224849"/>
                  <a:pt x="147083" y="290438"/>
                </a:cubicBezTo>
                <a:cubicBezTo>
                  <a:pt x="148405" y="299620"/>
                  <a:pt x="143119" y="308803"/>
                  <a:pt x="132547" y="311426"/>
                </a:cubicBezTo>
                <a:cubicBezTo>
                  <a:pt x="131225" y="312738"/>
                  <a:pt x="129904" y="312738"/>
                  <a:pt x="128582" y="312738"/>
                </a:cubicBezTo>
                <a:cubicBezTo>
                  <a:pt x="120653" y="312738"/>
                  <a:pt x="112724" y="307491"/>
                  <a:pt x="111402" y="298309"/>
                </a:cubicBezTo>
                <a:cubicBezTo>
                  <a:pt x="111402" y="298309"/>
                  <a:pt x="111402" y="298309"/>
                  <a:pt x="91579" y="218290"/>
                </a:cubicBezTo>
                <a:cubicBezTo>
                  <a:pt x="90257" y="214355"/>
                  <a:pt x="91579" y="210419"/>
                  <a:pt x="94222" y="207796"/>
                </a:cubicBezTo>
                <a:cubicBezTo>
                  <a:pt x="94222" y="207796"/>
                  <a:pt x="94222" y="207796"/>
                  <a:pt x="128582" y="177625"/>
                </a:cubicBezTo>
                <a:cubicBezTo>
                  <a:pt x="128582" y="177625"/>
                  <a:pt x="128582" y="177625"/>
                  <a:pt x="104794" y="125154"/>
                </a:cubicBezTo>
                <a:cubicBezTo>
                  <a:pt x="104794" y="125154"/>
                  <a:pt x="104794" y="125154"/>
                  <a:pt x="91579" y="146142"/>
                </a:cubicBezTo>
                <a:cubicBezTo>
                  <a:pt x="88936" y="150078"/>
                  <a:pt x="84971" y="151389"/>
                  <a:pt x="79685" y="151389"/>
                </a:cubicBezTo>
                <a:cubicBezTo>
                  <a:pt x="79685" y="151389"/>
                  <a:pt x="79685" y="151389"/>
                  <a:pt x="22859" y="134336"/>
                </a:cubicBezTo>
                <a:cubicBezTo>
                  <a:pt x="22859" y="134336"/>
                  <a:pt x="22859" y="134336"/>
                  <a:pt x="32109" y="101542"/>
                </a:cubicBezTo>
                <a:cubicBezTo>
                  <a:pt x="32109" y="101542"/>
                  <a:pt x="32109" y="101542"/>
                  <a:pt x="71756" y="113348"/>
                </a:cubicBezTo>
                <a:cubicBezTo>
                  <a:pt x="71756" y="113348"/>
                  <a:pt x="71756" y="113348"/>
                  <a:pt x="83650" y="93671"/>
                </a:cubicBezTo>
                <a:cubicBezTo>
                  <a:pt x="84971" y="92359"/>
                  <a:pt x="87614" y="91047"/>
                  <a:pt x="88936" y="89736"/>
                </a:cubicBezTo>
                <a:cubicBezTo>
                  <a:pt x="88936" y="89736"/>
                  <a:pt x="88936" y="89736"/>
                  <a:pt x="147083" y="64812"/>
                </a:cubicBezTo>
                <a:close/>
                <a:moveTo>
                  <a:pt x="19641" y="53975"/>
                </a:moveTo>
                <a:cubicBezTo>
                  <a:pt x="20929" y="53975"/>
                  <a:pt x="22216" y="55298"/>
                  <a:pt x="22216" y="56621"/>
                </a:cubicBezTo>
                <a:cubicBezTo>
                  <a:pt x="22216" y="56621"/>
                  <a:pt x="22216" y="56621"/>
                  <a:pt x="17067" y="72496"/>
                </a:cubicBezTo>
                <a:cubicBezTo>
                  <a:pt x="17067" y="72496"/>
                  <a:pt x="17067" y="72496"/>
                  <a:pt x="32513" y="76465"/>
                </a:cubicBezTo>
                <a:cubicBezTo>
                  <a:pt x="32513" y="76465"/>
                  <a:pt x="32513" y="76465"/>
                  <a:pt x="37662" y="60590"/>
                </a:cubicBezTo>
                <a:cubicBezTo>
                  <a:pt x="37662" y="59267"/>
                  <a:pt x="38949" y="59267"/>
                  <a:pt x="40236" y="60590"/>
                </a:cubicBezTo>
                <a:cubicBezTo>
                  <a:pt x="45385" y="65881"/>
                  <a:pt x="46672" y="72496"/>
                  <a:pt x="44097" y="80434"/>
                </a:cubicBezTo>
                <a:cubicBezTo>
                  <a:pt x="42810" y="88371"/>
                  <a:pt x="35087" y="94986"/>
                  <a:pt x="27364" y="94986"/>
                </a:cubicBezTo>
                <a:lnTo>
                  <a:pt x="26077" y="100277"/>
                </a:lnTo>
                <a:cubicBezTo>
                  <a:pt x="26077" y="100277"/>
                  <a:pt x="26077" y="100277"/>
                  <a:pt x="17067" y="133351"/>
                </a:cubicBezTo>
                <a:cubicBezTo>
                  <a:pt x="17067" y="133351"/>
                  <a:pt x="17067" y="133351"/>
                  <a:pt x="15780" y="134674"/>
                </a:cubicBezTo>
                <a:cubicBezTo>
                  <a:pt x="14493" y="138642"/>
                  <a:pt x="11918" y="141288"/>
                  <a:pt x="8057" y="141288"/>
                </a:cubicBezTo>
                <a:cubicBezTo>
                  <a:pt x="8057" y="141288"/>
                  <a:pt x="6770" y="141288"/>
                  <a:pt x="6770" y="141288"/>
                </a:cubicBezTo>
                <a:cubicBezTo>
                  <a:pt x="6770" y="141288"/>
                  <a:pt x="6770" y="141288"/>
                  <a:pt x="5483" y="139965"/>
                </a:cubicBezTo>
                <a:cubicBezTo>
                  <a:pt x="1621" y="139965"/>
                  <a:pt x="-953" y="134674"/>
                  <a:pt x="334" y="130705"/>
                </a:cubicBezTo>
                <a:cubicBezTo>
                  <a:pt x="334" y="130705"/>
                  <a:pt x="334" y="130705"/>
                  <a:pt x="11918" y="91017"/>
                </a:cubicBezTo>
                <a:cubicBezTo>
                  <a:pt x="5483" y="85725"/>
                  <a:pt x="2908" y="76465"/>
                  <a:pt x="5483" y="68527"/>
                </a:cubicBezTo>
                <a:cubicBezTo>
                  <a:pt x="6770" y="60590"/>
                  <a:pt x="13206" y="55298"/>
                  <a:pt x="19641" y="53975"/>
                </a:cubicBezTo>
                <a:close/>
                <a:moveTo>
                  <a:pt x="97139" y="0"/>
                </a:moveTo>
                <a:cubicBezTo>
                  <a:pt x="116727" y="0"/>
                  <a:pt x="132397" y="15875"/>
                  <a:pt x="132397" y="35719"/>
                </a:cubicBezTo>
                <a:cubicBezTo>
                  <a:pt x="132397" y="55563"/>
                  <a:pt x="116727" y="71438"/>
                  <a:pt x="97139" y="71438"/>
                </a:cubicBezTo>
                <a:cubicBezTo>
                  <a:pt x="84081" y="71438"/>
                  <a:pt x="73634" y="64823"/>
                  <a:pt x="67105" y="54240"/>
                </a:cubicBezTo>
                <a:cubicBezTo>
                  <a:pt x="67105" y="54240"/>
                  <a:pt x="67105" y="54240"/>
                  <a:pt x="61881" y="55563"/>
                </a:cubicBezTo>
                <a:cubicBezTo>
                  <a:pt x="57964" y="58209"/>
                  <a:pt x="54046" y="55563"/>
                  <a:pt x="52740" y="51594"/>
                </a:cubicBezTo>
                <a:cubicBezTo>
                  <a:pt x="51434" y="47625"/>
                  <a:pt x="52740" y="43657"/>
                  <a:pt x="56658" y="42334"/>
                </a:cubicBezTo>
                <a:cubicBezTo>
                  <a:pt x="56658" y="42334"/>
                  <a:pt x="56658" y="42334"/>
                  <a:pt x="63187" y="39688"/>
                </a:cubicBezTo>
                <a:cubicBezTo>
                  <a:pt x="61881" y="38365"/>
                  <a:pt x="61881" y="37042"/>
                  <a:pt x="61881" y="35719"/>
                </a:cubicBezTo>
                <a:cubicBezTo>
                  <a:pt x="61881" y="15875"/>
                  <a:pt x="77551" y="0"/>
                  <a:pt x="97139" y="0"/>
                </a:cubicBezTo>
                <a:close/>
              </a:path>
            </a:pathLst>
          </a:custGeom>
          <a:solidFill>
            <a:srgbClr val="3D9391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79896E2-9BC8-694F-B754-E4220EB19664}"/>
              </a:ext>
            </a:extLst>
          </p:cNvPr>
          <p:cNvGrpSpPr/>
          <p:nvPr/>
        </p:nvGrpSpPr>
        <p:grpSpPr>
          <a:xfrm>
            <a:off x="1171071" y="2169341"/>
            <a:ext cx="9873146" cy="3330674"/>
            <a:chOff x="1465538" y="2314506"/>
            <a:chExt cx="9076547" cy="3061944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AC33EF2-ADD9-B246-B4B9-6767EC26093C}"/>
                </a:ext>
              </a:extLst>
            </p:cNvPr>
            <p:cNvGrpSpPr/>
            <p:nvPr/>
          </p:nvGrpSpPr>
          <p:grpSpPr>
            <a:xfrm>
              <a:off x="1465538" y="3494893"/>
              <a:ext cx="2917875" cy="1881557"/>
              <a:chOff x="1047084" y="3789361"/>
              <a:chExt cx="2917875" cy="188155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85EF7393-C954-8C44-8AA9-5D23BF8B0A13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41" name="任意多边形: 形状 3">
                  <a:extLst>
                    <a:ext uri="{FF2B5EF4-FFF2-40B4-BE49-F238E27FC236}">
                      <a16:creationId xmlns:a16="http://schemas.microsoft.com/office/drawing/2014/main" id="{C25226C6-F6C4-6E47-B2C6-301484CEE65A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" name="任意多边形: 形状 4">
                  <a:extLst>
                    <a:ext uri="{FF2B5EF4-FFF2-40B4-BE49-F238E27FC236}">
                      <a16:creationId xmlns:a16="http://schemas.microsoft.com/office/drawing/2014/main" id="{972C69D3-9376-A545-9B7F-A58594AAF98C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DE706DC5-DA28-FB46-B1DE-415831DE5FD3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线上匹配医生</a:t>
                  </a:r>
                  <a:endParaRPr lang="en-US" altLang="zh-CN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CA2524-4C82-8645-8AD2-E239730D7017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根据患者病情描述精准匹配到最合适的医生</a:t>
                  </a:r>
                  <a:endParaRPr lang="en-US" altLang="zh-CN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F27E582-BA55-9E49-ADB2-BC19AB80E72F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635117CB-2413-AB45-8552-737226C51A82}"/>
                    </a:ext>
                  </a:extLst>
                </p:cNvPr>
                <p:cNvGrpSpPr/>
                <p:nvPr>
                  <p:custDataLst>
                    <p:tags r:id="rId3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45" name="任意多边形: 形状 5">
                    <a:extLst>
                      <a:ext uri="{FF2B5EF4-FFF2-40B4-BE49-F238E27FC236}">
                        <a16:creationId xmlns:a16="http://schemas.microsoft.com/office/drawing/2014/main" id="{46A39C17-1A93-0341-A544-B562FFDC0E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6" name="任意多边形: 形状 6">
                    <a:extLst>
                      <a:ext uri="{FF2B5EF4-FFF2-40B4-BE49-F238E27FC236}">
                        <a16:creationId xmlns:a16="http://schemas.microsoft.com/office/drawing/2014/main" id="{96314868-F83F-2849-9815-55AB2CFCCEFD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F703BB74-5D43-C94A-BBCB-2E7714F92EE1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轻松预约到匹配医生号源</a:t>
                  </a:r>
                  <a:endParaRPr lang="en-US" altLang="zh-CN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25F25ECF-4882-C34B-B67F-24EC6A2682AB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线上预约门诊</a:t>
                  </a:r>
                  <a:endParaRPr lang="en-US" altLang="zh-CN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CC616E68-6D86-CF4C-9F7E-A266FBF1779F}"/>
                </a:ext>
              </a:extLst>
            </p:cNvPr>
            <p:cNvGrpSpPr/>
            <p:nvPr/>
          </p:nvGrpSpPr>
          <p:grpSpPr>
            <a:xfrm>
              <a:off x="4544874" y="2694928"/>
              <a:ext cx="2917875" cy="1881557"/>
              <a:chOff x="1047084" y="3789361"/>
              <a:chExt cx="2917875" cy="1881557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225CF809-534E-764E-B281-8E953D480F79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88" name="任意多边形: 形状 3">
                  <a:extLst>
                    <a:ext uri="{FF2B5EF4-FFF2-40B4-BE49-F238E27FC236}">
                      <a16:creationId xmlns:a16="http://schemas.microsoft.com/office/drawing/2014/main" id="{C751CE2E-83B0-0147-A400-E7B56AB0A0E8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9" name="任意多边形: 形状 4">
                  <a:extLst>
                    <a:ext uri="{FF2B5EF4-FFF2-40B4-BE49-F238E27FC236}">
                      <a16:creationId xmlns:a16="http://schemas.microsoft.com/office/drawing/2014/main" id="{477390CC-5D5F-2843-8371-517FF8B3DDE7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B71BC053-1301-D74C-9D0F-5DF3D0856C9A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线下面诊</a:t>
                  </a:r>
                  <a:endParaRPr lang="en-US" altLang="zh-CN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FB90CDE9-82BB-544D-9B6C-64F2E4B69BA4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诊前提醒，引导患者顺利面诊</a:t>
                  </a:r>
                  <a:endParaRPr lang="en-US" altLang="zh-CN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3A0B31AF-9DB9-6E41-86FC-CD2D1B5C2428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22FDC01D-9076-8047-9D72-5A196D33393F}"/>
                    </a:ext>
                  </a:extLst>
                </p:cNvPr>
                <p:cNvGrpSpPr/>
                <p:nvPr>
                  <p:custDataLst>
                    <p:tags r:id="rId2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86" name="任意多边形: 形状 5">
                    <a:extLst>
                      <a:ext uri="{FF2B5EF4-FFF2-40B4-BE49-F238E27FC236}">
                        <a16:creationId xmlns:a16="http://schemas.microsoft.com/office/drawing/2014/main" id="{7402E03A-EFD4-6C47-A418-6E2DBFCF4A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7" name="任意多边形: 形状 6">
                    <a:extLst>
                      <a:ext uri="{FF2B5EF4-FFF2-40B4-BE49-F238E27FC236}">
                        <a16:creationId xmlns:a16="http://schemas.microsoft.com/office/drawing/2014/main" id="{8394495D-19DE-854E-AC18-680DBD72AB67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8FF7915-3A0B-9844-8C0D-2FDBE06CBBFC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随时诊疗，足不出户，在家就医</a:t>
                  </a:r>
                  <a:endParaRPr lang="en-US" altLang="zh-CN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FF961AB-C6B4-A742-8BF7-CBB19A573480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线上复诊</a:t>
                  </a:r>
                  <a:endParaRPr lang="en-US" altLang="zh-CN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9CB9A6C5-322A-B945-99AA-9540406A5588}"/>
                </a:ext>
              </a:extLst>
            </p:cNvPr>
            <p:cNvGrpSpPr/>
            <p:nvPr/>
          </p:nvGrpSpPr>
          <p:grpSpPr>
            <a:xfrm>
              <a:off x="7624210" y="2314506"/>
              <a:ext cx="2917875" cy="1487046"/>
              <a:chOff x="1047084" y="4183872"/>
              <a:chExt cx="2917875" cy="1487046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9A7A788-2297-634B-9A9C-E1C73D1CE901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100" name="任意多边形: 形状 3">
                  <a:extLst>
                    <a:ext uri="{FF2B5EF4-FFF2-40B4-BE49-F238E27FC236}">
                      <a16:creationId xmlns:a16="http://schemas.microsoft.com/office/drawing/2014/main" id="{6AB57AB9-0027-BA4B-B49D-71055CCC177F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1" name="任意多边形: 形状 4">
                  <a:extLst>
                    <a:ext uri="{FF2B5EF4-FFF2-40B4-BE49-F238E27FC236}">
                      <a16:creationId xmlns:a16="http://schemas.microsoft.com/office/drawing/2014/main" id="{8CFC0E2A-41C4-F949-8764-0143CC0170F9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C38CFEC9-3DA5-114F-A72F-97682069B20E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健康管理</a:t>
                  </a:r>
                  <a:endParaRPr lang="en-US" altLang="zh-CN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E4942F2E-0195-CF48-9AA0-2BE1D072A0EC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建立起系统的健康管理数据</a:t>
                  </a:r>
                  <a:endParaRPr lang="en-US" altLang="zh-CN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0F02E78E-2794-D341-8067-EC49E0F3F110}"/>
                  </a:ext>
                </a:extLst>
              </p:cNvPr>
              <p:cNvGrpSpPr/>
              <p:nvPr/>
            </p:nvGrpSpPr>
            <p:grpSpPr>
              <a:xfrm>
                <a:off x="2586752" y="4183872"/>
                <a:ext cx="1378207" cy="1161147"/>
                <a:chOff x="2586752" y="4183872"/>
                <a:chExt cx="1378207" cy="1161147"/>
              </a:xfrm>
            </p:grpSpPr>
            <p:sp>
              <p:nvSpPr>
                <p:cNvPr id="98" name="任意多边形: 形状 5">
                  <a:extLst>
                    <a:ext uri="{FF2B5EF4-FFF2-40B4-BE49-F238E27FC236}">
                      <a16:creationId xmlns:a16="http://schemas.microsoft.com/office/drawing/2014/main" id="{F4E50603-A124-ED48-AB79-F83AE3320FD0}"/>
                    </a:ext>
                  </a:extLst>
                </p:cNvPr>
                <p:cNvSpPr/>
                <p:nvPr/>
              </p:nvSpPr>
              <p:spPr>
                <a:xfrm rot="5400000">
                  <a:off x="2861335" y="3909289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3D9391"/>
                </a:solidFill>
                <a:ln>
                  <a:noFill/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0826A74-FD4B-9F45-BAFC-A3D47296DD60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跟踪治疗，体现医生关怀，提高用户体验</a:t>
                  </a:r>
                  <a:endParaRPr lang="en-US" altLang="zh-CN" sz="9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65A1F1AD-93A6-2F46-A851-E5F76DB73926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线上线下随访</a:t>
                  </a:r>
                  <a:endParaRPr lang="en-US" altLang="zh-CN" sz="1400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8106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84069" y="3141825"/>
            <a:ext cx="2059666" cy="993531"/>
            <a:chOff x="884069" y="3141825"/>
            <a:chExt cx="2059666" cy="993531"/>
          </a:xfrm>
        </p:grpSpPr>
        <p:sp>
          <p:nvSpPr>
            <p:cNvPr id="33" name="Rectangle 32"/>
            <p:cNvSpPr/>
            <p:nvPr/>
          </p:nvSpPr>
          <p:spPr>
            <a:xfrm>
              <a:off x="884069" y="3754098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rgbClr val="7984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行业介绍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35634" y="3141825"/>
              <a:ext cx="356535" cy="357917"/>
              <a:chOff x="4584180" y="2880378"/>
              <a:chExt cx="356535" cy="357917"/>
            </a:xfrm>
            <a:solidFill>
              <a:schemeClr val="tx2">
                <a:lumMod val="75000"/>
              </a:schemeClr>
            </a:solidFill>
          </p:grpSpPr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4584180" y="2880378"/>
                <a:ext cx="356535" cy="357917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3 h 128"/>
                  <a:gd name="T18" fmla="*/ 15 w 128"/>
                  <a:gd name="T19" fmla="*/ 23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3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9 w 128"/>
                  <a:gd name="T37" fmla="*/ 128 h 128"/>
                  <a:gd name="T38" fmla="*/ 77 w 128"/>
                  <a:gd name="T39" fmla="*/ 122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2 w 128"/>
                  <a:gd name="T49" fmla="*/ 77 h 128"/>
                  <a:gd name="T50" fmla="*/ 128 w 128"/>
                  <a:gd name="T51" fmla="*/ 59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1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9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7 h 128"/>
                  <a:gd name="T82" fmla="*/ 21 w 128"/>
                  <a:gd name="T83" fmla="*/ 28 h 128"/>
                  <a:gd name="T84" fmla="*/ 39 w 128"/>
                  <a:gd name="T85" fmla="*/ 27 h 128"/>
                  <a:gd name="T86" fmla="*/ 47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1 h 128"/>
                  <a:gd name="T98" fmla="*/ 101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9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4685060" y="2981258"/>
                <a:ext cx="156157" cy="156157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3 h 56"/>
                  <a:gd name="T12" fmla="*/ 4 w 56"/>
                  <a:gd name="T13" fmla="*/ 28 h 56"/>
                  <a:gd name="T14" fmla="*/ 28 w 56"/>
                  <a:gd name="T15" fmla="*/ 4 h 56"/>
                  <a:gd name="T16" fmla="*/ 53 w 56"/>
                  <a:gd name="T17" fmla="*/ 28 h 56"/>
                  <a:gd name="T18" fmla="*/ 28 w 56"/>
                  <a:gd name="T1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5"/>
              <p:cNvSpPr>
                <a:spLocks noEditPoints="1"/>
              </p:cNvSpPr>
              <p:nvPr/>
            </p:nvSpPr>
            <p:spPr bwMode="auto">
              <a:xfrm>
                <a:off x="4718226" y="3014425"/>
                <a:ext cx="89825" cy="89825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649324" y="3141825"/>
            <a:ext cx="2059666" cy="993531"/>
            <a:chOff x="3649324" y="3141825"/>
            <a:chExt cx="2059666" cy="993531"/>
          </a:xfrm>
        </p:grpSpPr>
        <p:sp>
          <p:nvSpPr>
            <p:cNvPr id="36" name="Rectangle 35"/>
            <p:cNvSpPr/>
            <p:nvPr/>
          </p:nvSpPr>
          <p:spPr>
            <a:xfrm>
              <a:off x="3649324" y="3754098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战略布局</a:t>
              </a:r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4495361" y="3141825"/>
              <a:ext cx="367591" cy="356535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862504" y="3141824"/>
            <a:ext cx="2059666" cy="993532"/>
            <a:chOff x="8862504" y="3141824"/>
            <a:chExt cx="2059666" cy="993532"/>
          </a:xfrm>
        </p:grpSpPr>
        <p:sp>
          <p:nvSpPr>
            <p:cNvPr id="37" name="Rectangle 36"/>
            <p:cNvSpPr/>
            <p:nvPr/>
          </p:nvSpPr>
          <p:spPr>
            <a:xfrm>
              <a:off x="8862504" y="3754098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9770037" y="3141824"/>
              <a:ext cx="244600" cy="356535"/>
              <a:chOff x="3926387" y="3594831"/>
              <a:chExt cx="244600" cy="356535"/>
            </a:xfrm>
            <a:solidFill>
              <a:schemeClr val="tx2">
                <a:lumMod val="75000"/>
              </a:schemeClr>
            </a:solidFill>
          </p:grpSpPr>
          <p:sp>
            <p:nvSpPr>
              <p:cNvPr id="59" name="Freeform 58"/>
              <p:cNvSpPr>
                <a:spLocks noEditPoints="1"/>
              </p:cNvSpPr>
              <p:nvPr/>
            </p:nvSpPr>
            <p:spPr bwMode="auto">
              <a:xfrm>
                <a:off x="3926387" y="3594831"/>
                <a:ext cx="244600" cy="356535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9"/>
              <p:cNvSpPr>
                <a:spLocks/>
              </p:cNvSpPr>
              <p:nvPr/>
            </p:nvSpPr>
            <p:spPr bwMode="auto">
              <a:xfrm>
                <a:off x="3981663" y="3650107"/>
                <a:ext cx="73242" cy="73242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354424" y="3214596"/>
            <a:ext cx="2059666" cy="899416"/>
            <a:chOff x="6354424" y="3214596"/>
            <a:chExt cx="2059666" cy="899416"/>
          </a:xfrm>
        </p:grpSpPr>
        <p:grpSp>
          <p:nvGrpSpPr>
            <p:cNvPr id="70" name="Group 69"/>
            <p:cNvGrpSpPr/>
            <p:nvPr/>
          </p:nvGrpSpPr>
          <p:grpSpPr>
            <a:xfrm>
              <a:off x="7200461" y="3214596"/>
              <a:ext cx="357917" cy="357917"/>
              <a:chOff x="3869728" y="2880378"/>
              <a:chExt cx="357917" cy="357917"/>
            </a:xfrm>
            <a:solidFill>
              <a:schemeClr val="tx2">
                <a:lumMod val="75000"/>
              </a:schemeClr>
            </a:solidFill>
          </p:grpSpPr>
          <p:sp>
            <p:nvSpPr>
              <p:cNvPr id="71" name="Freeform 70"/>
              <p:cNvSpPr>
                <a:spLocks noEditPoints="1"/>
              </p:cNvSpPr>
              <p:nvPr/>
            </p:nvSpPr>
            <p:spPr bwMode="auto">
              <a:xfrm>
                <a:off x="3869728" y="2880378"/>
                <a:ext cx="357917" cy="357917"/>
              </a:xfrm>
              <a:custGeom>
                <a:avLst/>
                <a:gdLst>
                  <a:gd name="T0" fmla="*/ 80 w 128"/>
                  <a:gd name="T1" fmla="*/ 0 h 128"/>
                  <a:gd name="T2" fmla="*/ 32 w 128"/>
                  <a:gd name="T3" fmla="*/ 48 h 128"/>
                  <a:gd name="T4" fmla="*/ 38 w 128"/>
                  <a:gd name="T5" fmla="*/ 70 h 128"/>
                  <a:gd name="T6" fmla="*/ 4 w 128"/>
                  <a:gd name="T7" fmla="*/ 104 h 128"/>
                  <a:gd name="T8" fmla="*/ 4 w 128"/>
                  <a:gd name="T9" fmla="*/ 104 h 128"/>
                  <a:gd name="T10" fmla="*/ 0 w 128"/>
                  <a:gd name="T11" fmla="*/ 114 h 128"/>
                  <a:gd name="T12" fmla="*/ 14 w 128"/>
                  <a:gd name="T13" fmla="*/ 128 h 128"/>
                  <a:gd name="T14" fmla="*/ 24 w 128"/>
                  <a:gd name="T15" fmla="*/ 124 h 128"/>
                  <a:gd name="T16" fmla="*/ 24 w 128"/>
                  <a:gd name="T17" fmla="*/ 124 h 128"/>
                  <a:gd name="T18" fmla="*/ 58 w 128"/>
                  <a:gd name="T19" fmla="*/ 90 h 128"/>
                  <a:gd name="T20" fmla="*/ 80 w 128"/>
                  <a:gd name="T21" fmla="*/ 96 h 128"/>
                  <a:gd name="T22" fmla="*/ 128 w 128"/>
                  <a:gd name="T23" fmla="*/ 48 h 128"/>
                  <a:gd name="T24" fmla="*/ 80 w 128"/>
                  <a:gd name="T25" fmla="*/ 0 h 128"/>
                  <a:gd name="T26" fmla="*/ 19 w 128"/>
                  <a:gd name="T27" fmla="*/ 119 h 128"/>
                  <a:gd name="T28" fmla="*/ 14 w 128"/>
                  <a:gd name="T29" fmla="*/ 121 h 128"/>
                  <a:gd name="T30" fmla="*/ 7 w 128"/>
                  <a:gd name="T31" fmla="*/ 114 h 128"/>
                  <a:gd name="T32" fmla="*/ 9 w 128"/>
                  <a:gd name="T33" fmla="*/ 109 h 128"/>
                  <a:gd name="T34" fmla="*/ 9 w 128"/>
                  <a:gd name="T35" fmla="*/ 109 h 128"/>
                  <a:gd name="T36" fmla="*/ 41 w 128"/>
                  <a:gd name="T37" fmla="*/ 77 h 128"/>
                  <a:gd name="T38" fmla="*/ 51 w 128"/>
                  <a:gd name="T39" fmla="*/ 87 h 128"/>
                  <a:gd name="T40" fmla="*/ 19 w 128"/>
                  <a:gd name="T41" fmla="*/ 119 h 128"/>
                  <a:gd name="T42" fmla="*/ 80 w 128"/>
                  <a:gd name="T43" fmla="*/ 88 h 128"/>
                  <a:gd name="T44" fmla="*/ 40 w 128"/>
                  <a:gd name="T45" fmla="*/ 48 h 128"/>
                  <a:gd name="T46" fmla="*/ 80 w 128"/>
                  <a:gd name="T47" fmla="*/ 8 h 128"/>
                  <a:gd name="T48" fmla="*/ 120 w 128"/>
                  <a:gd name="T49" fmla="*/ 48 h 128"/>
                  <a:gd name="T50" fmla="*/ 80 w 128"/>
                  <a:gd name="T51" fmla="*/ 8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128">
                    <a:moveTo>
                      <a:pt x="80" y="0"/>
                    </a:moveTo>
                    <a:cubicBezTo>
                      <a:pt x="53" y="0"/>
                      <a:pt x="32" y="21"/>
                      <a:pt x="32" y="48"/>
                    </a:cubicBezTo>
                    <a:cubicBezTo>
                      <a:pt x="32" y="56"/>
                      <a:pt x="34" y="64"/>
                      <a:pt x="38" y="70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2" y="106"/>
                      <a:pt x="0" y="110"/>
                      <a:pt x="0" y="114"/>
                    </a:cubicBezTo>
                    <a:cubicBezTo>
                      <a:pt x="0" y="122"/>
                      <a:pt x="6" y="128"/>
                      <a:pt x="14" y="128"/>
                    </a:cubicBezTo>
                    <a:cubicBezTo>
                      <a:pt x="18" y="128"/>
                      <a:pt x="22" y="126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64" y="94"/>
                      <a:pt x="72" y="96"/>
                      <a:pt x="80" y="96"/>
                    </a:cubicBezTo>
                    <a:cubicBezTo>
                      <a:pt x="107" y="96"/>
                      <a:pt x="128" y="75"/>
                      <a:pt x="128" y="48"/>
                    </a:cubicBezTo>
                    <a:cubicBezTo>
                      <a:pt x="128" y="21"/>
                      <a:pt x="107" y="0"/>
                      <a:pt x="80" y="0"/>
                    </a:cubicBezTo>
                    <a:close/>
                    <a:moveTo>
                      <a:pt x="19" y="119"/>
                    </a:moveTo>
                    <a:cubicBezTo>
                      <a:pt x="18" y="120"/>
                      <a:pt x="16" y="121"/>
                      <a:pt x="14" y="121"/>
                    </a:cubicBezTo>
                    <a:cubicBezTo>
                      <a:pt x="10" y="121"/>
                      <a:pt x="7" y="118"/>
                      <a:pt x="7" y="114"/>
                    </a:cubicBezTo>
                    <a:cubicBezTo>
                      <a:pt x="7" y="112"/>
                      <a:pt x="8" y="110"/>
                      <a:pt x="9" y="109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4" y="80"/>
                      <a:pt x="48" y="84"/>
                      <a:pt x="51" y="87"/>
                    </a:cubicBezTo>
                    <a:lnTo>
                      <a:pt x="19" y="119"/>
                    </a:lnTo>
                    <a:close/>
                    <a:moveTo>
                      <a:pt x="80" y="88"/>
                    </a:moveTo>
                    <a:cubicBezTo>
                      <a:pt x="58" y="88"/>
                      <a:pt x="40" y="70"/>
                      <a:pt x="40" y="48"/>
                    </a:cubicBezTo>
                    <a:cubicBezTo>
                      <a:pt x="40" y="26"/>
                      <a:pt x="58" y="8"/>
                      <a:pt x="80" y="8"/>
                    </a:cubicBezTo>
                    <a:cubicBezTo>
                      <a:pt x="102" y="8"/>
                      <a:pt x="120" y="26"/>
                      <a:pt x="120" y="48"/>
                    </a:cubicBezTo>
                    <a:cubicBezTo>
                      <a:pt x="120" y="70"/>
                      <a:pt x="102" y="88"/>
                      <a:pt x="8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4014829" y="2937037"/>
                <a:ext cx="84297" cy="82915"/>
              </a:xfrm>
              <a:custGeom>
                <a:avLst/>
                <a:gdLst>
                  <a:gd name="T0" fmla="*/ 28 w 30"/>
                  <a:gd name="T1" fmla="*/ 0 h 30"/>
                  <a:gd name="T2" fmla="*/ 0 w 30"/>
                  <a:gd name="T3" fmla="*/ 28 h 30"/>
                  <a:gd name="T4" fmla="*/ 2 w 30"/>
                  <a:gd name="T5" fmla="*/ 30 h 30"/>
                  <a:gd name="T6" fmla="*/ 4 w 30"/>
                  <a:gd name="T7" fmla="*/ 28 h 30"/>
                  <a:gd name="T8" fmla="*/ 28 w 30"/>
                  <a:gd name="T9" fmla="*/ 4 h 30"/>
                  <a:gd name="T10" fmla="*/ 30 w 30"/>
                  <a:gd name="T11" fmla="*/ 2 h 30"/>
                  <a:gd name="T12" fmla="*/ 28 w 30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0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29" y="4"/>
                      <a:pt x="30" y="3"/>
                      <a:pt x="30" y="2"/>
                    </a:cubicBezTo>
                    <a:cubicBezTo>
                      <a:pt x="30" y="1"/>
                      <a:pt x="29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6354424" y="3732754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平台定位</a:t>
              </a:r>
              <a:endParaRPr 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51">
            <a:extLst>
              <a:ext uri="{FF2B5EF4-FFF2-40B4-BE49-F238E27FC236}">
                <a16:creationId xmlns:a16="http://schemas.microsoft.com/office/drawing/2014/main" id="{B84D0156-C881-0A45-A02E-ADC0EDF86E57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trike="sngStrike" dirty="0">
                <a:solidFill>
                  <a:schemeClr val="tx2">
                    <a:lumMod val="50000"/>
                  </a:schemeClr>
                </a:solidFill>
                <a:latin typeface="微软雅黑-粗" panose="020B0703020204020201" pitchFamily="34" charset="-122"/>
                <a:ea typeface="微软雅黑-粗" panose="020B0703020204020201" pitchFamily="34" charset="-122"/>
                <a:cs typeface="Open Sans" panose="020B0606030504020204" pitchFamily="34" charset="0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68562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D722C5E-4A7A-EA41-B909-DD4856476695}"/>
              </a:ext>
            </a:extLst>
          </p:cNvPr>
          <p:cNvGrpSpPr/>
          <p:nvPr/>
        </p:nvGrpSpPr>
        <p:grpSpPr>
          <a:xfrm>
            <a:off x="2128286" y="1334737"/>
            <a:ext cx="2430244" cy="4947097"/>
            <a:chOff x="699698" y="1340769"/>
            <a:chExt cx="2523948" cy="5137844"/>
          </a:xfrm>
        </p:grpSpPr>
        <p:sp>
          <p:nvSpPr>
            <p:cNvPr id="4" name="任意多边形 70">
              <a:extLst>
                <a:ext uri="{FF2B5EF4-FFF2-40B4-BE49-F238E27FC236}">
                  <a16:creationId xmlns:a16="http://schemas.microsoft.com/office/drawing/2014/main" id="{820CA451-026B-AC47-AE22-5E84C5AFC8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D126486-E928-FC45-9F40-9D2579DB58AC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90F71C-F2EB-A741-8A32-30DAFCB6B8C2}"/>
              </a:ext>
            </a:extLst>
          </p:cNvPr>
          <p:cNvGrpSpPr/>
          <p:nvPr/>
        </p:nvGrpSpPr>
        <p:grpSpPr>
          <a:xfrm>
            <a:off x="5348672" y="1334737"/>
            <a:ext cx="2430244" cy="4947097"/>
            <a:chOff x="699698" y="1340769"/>
            <a:chExt cx="2523948" cy="5137844"/>
          </a:xfrm>
          <a:solidFill>
            <a:srgbClr val="459E9C"/>
          </a:solidFill>
        </p:grpSpPr>
        <p:sp>
          <p:nvSpPr>
            <p:cNvPr id="7" name="任意多边形 78">
              <a:extLst>
                <a:ext uri="{FF2B5EF4-FFF2-40B4-BE49-F238E27FC236}">
                  <a16:creationId xmlns:a16="http://schemas.microsoft.com/office/drawing/2014/main" id="{90E9A8E2-0E0A-B34D-982C-42A77112C0D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9D0BE4B-719D-8E4E-99DB-09736CFC5F2A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87A386-35B3-9A40-8CEF-E1CEC3118D9D}"/>
              </a:ext>
            </a:extLst>
          </p:cNvPr>
          <p:cNvGrpSpPr/>
          <p:nvPr/>
        </p:nvGrpSpPr>
        <p:grpSpPr>
          <a:xfrm>
            <a:off x="8211251" y="1334737"/>
            <a:ext cx="2430244" cy="4947097"/>
            <a:chOff x="699698" y="1340769"/>
            <a:chExt cx="2523948" cy="5137844"/>
          </a:xfrm>
        </p:grpSpPr>
        <p:sp>
          <p:nvSpPr>
            <p:cNvPr id="10" name="任意多边形 85">
              <a:extLst>
                <a:ext uri="{FF2B5EF4-FFF2-40B4-BE49-F238E27FC236}">
                  <a16:creationId xmlns:a16="http://schemas.microsoft.com/office/drawing/2014/main" id="{23D8E4B2-6961-F947-AE2B-62A9D01CD4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AA03469-32B8-3D41-9196-5E8D52128902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30">
            <a:extLst>
              <a:ext uri="{FF2B5EF4-FFF2-40B4-BE49-F238E27FC236}">
                <a16:creationId xmlns:a16="http://schemas.microsoft.com/office/drawing/2014/main" id="{8E5C0838-DB57-E94C-A34F-8920A54A643D}"/>
              </a:ext>
            </a:extLst>
          </p:cNvPr>
          <p:cNvSpPr txBox="1"/>
          <p:nvPr/>
        </p:nvSpPr>
        <p:spPr>
          <a:xfrm>
            <a:off x="2004204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医医群</a:t>
            </a: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4DD87A6E-7C1C-8D4F-9544-146B709261B8}"/>
              </a:ext>
            </a:extLst>
          </p:cNvPr>
          <p:cNvSpPr txBox="1"/>
          <p:nvPr/>
        </p:nvSpPr>
        <p:spPr>
          <a:xfrm>
            <a:off x="5224590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医患群</a:t>
            </a: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0549B977-C47E-8143-8812-3EA05DAA970C}"/>
              </a:ext>
            </a:extLst>
          </p:cNvPr>
          <p:cNvSpPr txBox="1"/>
          <p:nvPr/>
        </p:nvSpPr>
        <p:spPr>
          <a:xfrm>
            <a:off x="8087169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患患群</a:t>
            </a: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4FBE5899-9D88-4B4C-A826-DC6DAFB89CB3}"/>
              </a:ext>
            </a:extLst>
          </p:cNvPr>
          <p:cNvSpPr txBox="1"/>
          <p:nvPr/>
        </p:nvSpPr>
        <p:spPr>
          <a:xfrm>
            <a:off x="2778458" y="3191922"/>
            <a:ext cx="1766347" cy="189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病例讨论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热点讨论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辅助诊疗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智能开方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5228CF6-05DD-F343-969F-D67E9E3E557F}"/>
              </a:ext>
            </a:extLst>
          </p:cNvPr>
          <p:cNvSpPr/>
          <p:nvPr/>
        </p:nvSpPr>
        <p:spPr>
          <a:xfrm>
            <a:off x="2549774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B5C5529-3BCF-3845-8EF4-637623613A7C}"/>
              </a:ext>
            </a:extLst>
          </p:cNvPr>
          <p:cNvSpPr/>
          <p:nvPr/>
        </p:nvSpPr>
        <p:spPr>
          <a:xfrm>
            <a:off x="2549774" y="488076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0C086D7-652B-664D-99EC-FF575AD494B1}"/>
              </a:ext>
            </a:extLst>
          </p:cNvPr>
          <p:cNvSpPr/>
          <p:nvPr/>
        </p:nvSpPr>
        <p:spPr>
          <a:xfrm>
            <a:off x="2549774" y="391474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C18398-E177-1440-B0D6-9226DD27C7C7}"/>
              </a:ext>
            </a:extLst>
          </p:cNvPr>
          <p:cNvSpPr/>
          <p:nvPr/>
        </p:nvSpPr>
        <p:spPr>
          <a:xfrm>
            <a:off x="2549774" y="440881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A89CF386-C2CB-314A-8FC1-19BB99C29652}"/>
              </a:ext>
            </a:extLst>
          </p:cNvPr>
          <p:cNvSpPr txBox="1"/>
          <p:nvPr/>
        </p:nvSpPr>
        <p:spPr>
          <a:xfrm>
            <a:off x="6012570" y="3191922"/>
            <a:ext cx="1766347" cy="910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患者管理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患者教育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81498E4-6E76-4F4B-9D28-117391E914B0}"/>
              </a:ext>
            </a:extLst>
          </p:cNvPr>
          <p:cNvSpPr/>
          <p:nvPr/>
        </p:nvSpPr>
        <p:spPr>
          <a:xfrm>
            <a:off x="5783886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5057B9DD-36E1-084D-AAED-CFD7B5A62549}"/>
              </a:ext>
            </a:extLst>
          </p:cNvPr>
          <p:cNvSpPr txBox="1"/>
          <p:nvPr/>
        </p:nvSpPr>
        <p:spPr>
          <a:xfrm>
            <a:off x="8875149" y="3191922"/>
            <a:ext cx="1766347" cy="418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患友交流</a:t>
            </a:r>
            <a:endParaRPr lang="en-US" altLang="zh-CN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406E4F7-38F4-C543-A907-3560F26FB908}"/>
              </a:ext>
            </a:extLst>
          </p:cNvPr>
          <p:cNvSpPr/>
          <p:nvPr/>
        </p:nvSpPr>
        <p:spPr>
          <a:xfrm>
            <a:off x="8646465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DD134B1-9EC9-B241-B03B-A2B70DC71D6E}"/>
              </a:ext>
            </a:extLst>
          </p:cNvPr>
          <p:cNvSpPr/>
          <p:nvPr/>
        </p:nvSpPr>
        <p:spPr>
          <a:xfrm>
            <a:off x="5783886" y="3910384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TextBox 51">
            <a:extLst>
              <a:ext uri="{FF2B5EF4-FFF2-40B4-BE49-F238E27FC236}">
                <a16:creationId xmlns:a16="http://schemas.microsoft.com/office/drawing/2014/main" id="{8B589D90-8CA3-8D48-B545-7ED68061AE7C}"/>
              </a:ext>
            </a:extLst>
          </p:cNvPr>
          <p:cNvSpPr txBox="1"/>
          <p:nvPr/>
        </p:nvSpPr>
        <p:spPr>
          <a:xfrm>
            <a:off x="406086" y="24401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</p:txBody>
      </p:sp>
    </p:spTree>
    <p:extLst>
      <p:ext uri="{BB962C8B-B14F-4D97-AF65-F5344CB8AC3E}">
        <p14:creationId xmlns:p14="http://schemas.microsoft.com/office/powerpoint/2010/main" val="25964498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3AD8B07-AF40-4641-8699-07D479FE6287}"/>
              </a:ext>
            </a:extLst>
          </p:cNvPr>
          <p:cNvGrpSpPr/>
          <p:nvPr/>
        </p:nvGrpSpPr>
        <p:grpSpPr>
          <a:xfrm>
            <a:off x="1964425" y="4408108"/>
            <a:ext cx="1702648" cy="404014"/>
            <a:chOff x="2367197" y="4582279"/>
            <a:chExt cx="1702648" cy="404014"/>
          </a:xfrm>
          <a:solidFill>
            <a:srgbClr val="0070C0"/>
          </a:solidFill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5545BEC-F04E-9E49-BFF5-DB376FCA016D}"/>
                </a:ext>
              </a:extLst>
            </p:cNvPr>
            <p:cNvSpPr/>
            <p:nvPr/>
          </p:nvSpPr>
          <p:spPr>
            <a:xfrm>
              <a:off x="2367197" y="4582279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1270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20">
              <a:extLst>
                <a:ext uri="{FF2B5EF4-FFF2-40B4-BE49-F238E27FC236}">
                  <a16:creationId xmlns:a16="http://schemas.microsoft.com/office/drawing/2014/main" id="{19F22BFA-854E-684A-8214-2855CCF58C22}"/>
                </a:ext>
              </a:extLst>
            </p:cNvPr>
            <p:cNvSpPr txBox="1"/>
            <p:nvPr/>
          </p:nvSpPr>
          <p:spPr>
            <a:xfrm>
              <a:off x="2639123" y="4599620"/>
              <a:ext cx="1154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张雁冰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EDABEA2-1EE7-6D4D-9034-9DCAC1DC5D8C}"/>
              </a:ext>
            </a:extLst>
          </p:cNvPr>
          <p:cNvSpPr/>
          <p:nvPr/>
        </p:nvSpPr>
        <p:spPr>
          <a:xfrm>
            <a:off x="1909140" y="4962555"/>
            <a:ext cx="1813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CEO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CTO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C93B4B-3C5E-8B43-B1D0-E27EF6A5092C}"/>
              </a:ext>
            </a:extLst>
          </p:cNvPr>
          <p:cNvGrpSpPr/>
          <p:nvPr/>
        </p:nvGrpSpPr>
        <p:grpSpPr>
          <a:xfrm>
            <a:off x="1485179" y="1529892"/>
            <a:ext cx="2663914" cy="2663914"/>
            <a:chOff x="926446" y="1741376"/>
            <a:chExt cx="2701946" cy="270194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4AE4127-94A8-D142-B755-CC4AF8EB8143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716C986A-4930-5C48-A1A7-D2E00931105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34852E6-9FF8-C24F-8488-A3CB92034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70" y="2041049"/>
            <a:ext cx="1391311" cy="1641600"/>
          </a:xfrm>
          <a:prstGeom prst="roundRect">
            <a:avLst>
              <a:gd name="adj" fmla="val 50000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F38581-C0DB-0840-B1B9-4B8426D29567}"/>
              </a:ext>
            </a:extLst>
          </p:cNvPr>
          <p:cNvSpPr txBox="1"/>
          <p:nvPr/>
        </p:nvSpPr>
        <p:spPr>
          <a:xfrm>
            <a:off x="4572000" y="1609265"/>
            <a:ext cx="63463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CEO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兼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，北京邮电大学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，清华大学计算机软件学士在互联网技术领域拥有资深专业背景，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余年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IT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及互联网经验的资深技术专家，在互联网产品和技术方面有着卓越的专业技能和团队管理经验。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2004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年毕业于清华大学，获得计算机软件工科学士学位；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2011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年毕业于北京邮电大学，获得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硕士学位。先后在多家知名软件与互联网公司任职，作为创始成员加入中医药港担任总经理及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作为产品和技术总负责人，直接参与中医药港所有产品线在网页端与移动端的分析研究、架构设计和应用开发，并主导公司大数据与人工智能平台建设，成功将大数据与人工智能运用于搜索、推荐、精准分诊、用户画像、知识图谱、智能语音识别等领域。</a:t>
            </a:r>
            <a:endParaRPr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endParaRPr kumimoji="1" lang="zh-CN" altLang="en-US" dirty="0"/>
          </a:p>
        </p:txBody>
      </p:sp>
      <p:sp>
        <p:nvSpPr>
          <p:cNvPr id="13" name="TextBox 51">
            <a:extLst>
              <a:ext uri="{FF2B5EF4-FFF2-40B4-BE49-F238E27FC236}">
                <a16:creationId xmlns:a16="http://schemas.microsoft.com/office/drawing/2014/main" id="{178B854C-9D1B-9941-A042-452F0034A1C8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</p:spTree>
    <p:extLst>
      <p:ext uri="{BB962C8B-B14F-4D97-AF65-F5344CB8AC3E}">
        <p14:creationId xmlns:p14="http://schemas.microsoft.com/office/powerpoint/2010/main" val="557092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CBEDFE-E600-AE41-B11A-DBEB4F203F33}"/>
              </a:ext>
            </a:extLst>
          </p:cNvPr>
          <p:cNvGrpSpPr/>
          <p:nvPr/>
        </p:nvGrpSpPr>
        <p:grpSpPr>
          <a:xfrm>
            <a:off x="6102288" y="1690149"/>
            <a:ext cx="2701946" cy="2701946"/>
            <a:chOff x="1735432" y="1544478"/>
            <a:chExt cx="2701946" cy="270194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CCA078-6378-AA4B-AFAD-38BFCC321E19}"/>
                </a:ext>
              </a:extLst>
            </p:cNvPr>
            <p:cNvSpPr/>
            <p:nvPr/>
          </p:nvSpPr>
          <p:spPr>
            <a:xfrm>
              <a:off x="1735432" y="1544478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1A6E1693-753F-334A-B146-7E9392431F43}"/>
                </a:ext>
              </a:extLst>
            </p:cNvPr>
            <p:cNvSpPr/>
            <p:nvPr/>
          </p:nvSpPr>
          <p:spPr>
            <a:xfrm>
              <a:off x="2087038" y="1896084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7E3FB9-8649-894B-A2DD-0F7B518910DB}"/>
              </a:ext>
            </a:extLst>
          </p:cNvPr>
          <p:cNvGrpSpPr/>
          <p:nvPr/>
        </p:nvGrpSpPr>
        <p:grpSpPr>
          <a:xfrm>
            <a:off x="917712" y="1697494"/>
            <a:ext cx="2701946" cy="2701946"/>
            <a:chOff x="926446" y="1741376"/>
            <a:chExt cx="2701946" cy="270194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FFBBAF5-4D19-5840-9D95-5D0D2A354D2E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D508DF1-8DD4-AC4E-A6A6-8E2D24716E0F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547854-5FE4-C441-B4F5-7B8A8C02833F}"/>
              </a:ext>
            </a:extLst>
          </p:cNvPr>
          <p:cNvGrpSpPr/>
          <p:nvPr/>
        </p:nvGrpSpPr>
        <p:grpSpPr>
          <a:xfrm>
            <a:off x="1552704" y="4656354"/>
            <a:ext cx="1702648" cy="404014"/>
            <a:chOff x="1793812" y="4421987"/>
            <a:chExt cx="1702648" cy="404014"/>
          </a:xfrm>
          <a:solidFill>
            <a:srgbClr val="0070C0"/>
          </a:solidFill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FB81A822-A828-B442-9ED8-2C23C09F1B54}"/>
                </a:ext>
              </a:extLst>
            </p:cNvPr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8">
              <a:extLst>
                <a:ext uri="{FF2B5EF4-FFF2-40B4-BE49-F238E27FC236}">
                  <a16:creationId xmlns:a16="http://schemas.microsoft.com/office/drawing/2014/main" id="{96D7AD88-EBDB-1545-8D5B-B5C268E5F3BB}"/>
                </a:ext>
              </a:extLst>
            </p:cNvPr>
            <p:cNvSpPr txBox="1"/>
            <p:nvPr/>
          </p:nvSpPr>
          <p:spPr>
            <a:xfrm>
              <a:off x="1921123" y="4439328"/>
              <a:ext cx="1421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杨潇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13DA4E-6DD1-A640-82A7-792C42D57DD0}"/>
              </a:ext>
            </a:extLst>
          </p:cNvPr>
          <p:cNvGrpSpPr/>
          <p:nvPr/>
        </p:nvGrpSpPr>
        <p:grpSpPr>
          <a:xfrm>
            <a:off x="6601937" y="4656354"/>
            <a:ext cx="1702648" cy="404014"/>
            <a:chOff x="4128769" y="4421987"/>
            <a:chExt cx="1702648" cy="404014"/>
          </a:xfrm>
          <a:solidFill>
            <a:srgbClr val="0070C0"/>
          </a:solidFill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F90EE656-5950-264B-BBD7-D389586BC304}"/>
                </a:ext>
              </a:extLst>
            </p:cNvPr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49">
              <a:extLst>
                <a:ext uri="{FF2B5EF4-FFF2-40B4-BE49-F238E27FC236}">
                  <a16:creationId xmlns:a16="http://schemas.microsoft.com/office/drawing/2014/main" id="{D6B07D09-9E9B-0E44-9217-7BD1320CA1D6}"/>
                </a:ext>
              </a:extLst>
            </p:cNvPr>
            <p:cNvSpPr txBox="1"/>
            <p:nvPr/>
          </p:nvSpPr>
          <p:spPr>
            <a:xfrm>
              <a:off x="4297387" y="4439328"/>
              <a:ext cx="14001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王亮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94E30F2-A47A-0E42-B6E1-68C873564454}"/>
              </a:ext>
            </a:extLst>
          </p:cNvPr>
          <p:cNvSpPr/>
          <p:nvPr/>
        </p:nvSpPr>
        <p:spPr>
          <a:xfrm>
            <a:off x="3759994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技术总监，河北理工大学计算机科学与技术专业。曾组建研发团队，负责系统服务端研发建设工作，与唯医、淘宝、京东、亚马逊等平台均有合作。具有丰富的研发架构设计、数据库设计、医疗相关行业业务流程设计、性能优化分析等知识经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048B92-7868-FF4F-BB4C-49E80273FEEB}"/>
              </a:ext>
            </a:extLst>
          </p:cNvPr>
          <p:cNvSpPr/>
          <p:nvPr/>
        </p:nvSpPr>
        <p:spPr>
          <a:xfrm>
            <a:off x="8968592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测试总监，北京化工大学电子信息科学与技术专业，曾在索尼爱立信、摩托罗拉、人人网担任高级工程师，技术方向：移动互联网及大数据领域的测试流程、方法及工具，在离线计算、在线计算、大并发、性能等方面有多年的测试实战经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749CF0-4E90-AB40-932D-0DB38AB8F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2" y="2191339"/>
            <a:ext cx="1357005" cy="1712273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B03DDB-5D3E-7D42-9F86-DD4DEB5637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r="9346"/>
          <a:stretch/>
        </p:blipFill>
        <p:spPr>
          <a:xfrm>
            <a:off x="6740525" y="2223318"/>
            <a:ext cx="1343025" cy="1670011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49B7B7-D2E9-944B-A1CF-F5BF2278168B}"/>
              </a:ext>
            </a:extLst>
          </p:cNvPr>
          <p:cNvSpPr/>
          <p:nvPr/>
        </p:nvSpPr>
        <p:spPr>
          <a:xfrm>
            <a:off x="1484055" y="5265180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技术总监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4F2DAFB-3067-9648-98CE-E9473795F6F5}"/>
              </a:ext>
            </a:extLst>
          </p:cNvPr>
          <p:cNvSpPr/>
          <p:nvPr/>
        </p:nvSpPr>
        <p:spPr>
          <a:xfrm>
            <a:off x="6546652" y="5265179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测试总监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1" name="TextBox 51">
            <a:extLst>
              <a:ext uri="{FF2B5EF4-FFF2-40B4-BE49-F238E27FC236}">
                <a16:creationId xmlns:a16="http://schemas.microsoft.com/office/drawing/2014/main" id="{D7740BF5-1D64-E742-90BA-917142013B49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</p:spTree>
    <p:extLst>
      <p:ext uri="{BB962C8B-B14F-4D97-AF65-F5344CB8AC3E}">
        <p14:creationId xmlns:p14="http://schemas.microsoft.com/office/powerpoint/2010/main" val="10048512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>
            <a:extLst>
              <a:ext uri="{FF2B5EF4-FFF2-40B4-BE49-F238E27FC236}">
                <a16:creationId xmlns:a16="http://schemas.microsoft.com/office/drawing/2014/main" id="{93045A0F-7A73-704C-BE0A-35982D38C191}"/>
              </a:ext>
            </a:extLst>
          </p:cNvPr>
          <p:cNvSpPr/>
          <p:nvPr/>
        </p:nvSpPr>
        <p:spPr>
          <a:xfrm rot="2700000">
            <a:off x="5439068" y="1524775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任意多边形 40">
            <a:extLst>
              <a:ext uri="{FF2B5EF4-FFF2-40B4-BE49-F238E27FC236}">
                <a16:creationId xmlns:a16="http://schemas.microsoft.com/office/drawing/2014/main" id="{01455F90-8145-D74A-A634-D8E5BB759BAD}"/>
              </a:ext>
            </a:extLst>
          </p:cNvPr>
          <p:cNvSpPr/>
          <p:nvPr/>
        </p:nvSpPr>
        <p:spPr>
          <a:xfrm rot="18900000" flipH="1">
            <a:off x="6404711" y="2825687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任意多边形 45">
            <a:extLst>
              <a:ext uri="{FF2B5EF4-FFF2-40B4-BE49-F238E27FC236}">
                <a16:creationId xmlns:a16="http://schemas.microsoft.com/office/drawing/2014/main" id="{904FF964-DB4B-E643-843C-D3092391FF1A}"/>
              </a:ext>
            </a:extLst>
          </p:cNvPr>
          <p:cNvSpPr/>
          <p:nvPr/>
        </p:nvSpPr>
        <p:spPr>
          <a:xfrm rot="2700000">
            <a:off x="5439068" y="416591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48">
            <a:extLst>
              <a:ext uri="{FF2B5EF4-FFF2-40B4-BE49-F238E27FC236}">
                <a16:creationId xmlns:a16="http://schemas.microsoft.com/office/drawing/2014/main" id="{580D1FCB-7CAE-EB48-B74A-1A54FA6CE7A4}"/>
              </a:ext>
            </a:extLst>
          </p:cNvPr>
          <p:cNvSpPr/>
          <p:nvPr/>
        </p:nvSpPr>
        <p:spPr>
          <a:xfrm rot="18900000" flipH="1">
            <a:off x="6404711" y="536128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AB4E898-F622-D346-B267-DCDA67BE60D5}"/>
              </a:ext>
            </a:extLst>
          </p:cNvPr>
          <p:cNvGrpSpPr/>
          <p:nvPr/>
        </p:nvGrpSpPr>
        <p:grpSpPr>
          <a:xfrm>
            <a:off x="5613945" y="1216829"/>
            <a:ext cx="920788" cy="920789"/>
            <a:chOff x="5613944" y="1340768"/>
            <a:chExt cx="920788" cy="92078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6A28DB0-BEA9-9E45-8FDF-DD4916D788B3}"/>
                </a:ext>
              </a:extLst>
            </p:cNvPr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DF68D74-F358-9442-A101-76D476210D83}"/>
                </a:ext>
              </a:extLst>
            </p:cNvPr>
            <p:cNvGrpSpPr/>
            <p:nvPr/>
          </p:nvGrpSpPr>
          <p:grpSpPr>
            <a:xfrm>
              <a:off x="5856533" y="1435682"/>
              <a:ext cx="480901" cy="629784"/>
              <a:chOff x="5856533" y="1426379"/>
              <a:chExt cx="480901" cy="629784"/>
            </a:xfrm>
          </p:grpSpPr>
          <p:sp>
            <p:nvSpPr>
              <p:cNvPr id="9" name="TextBox 20">
                <a:extLst>
                  <a:ext uri="{FF2B5EF4-FFF2-40B4-BE49-F238E27FC236}">
                    <a16:creationId xmlns:a16="http://schemas.microsoft.com/office/drawing/2014/main" id="{34A6D853-D276-D547-B0A3-6E0B895BF7C3}"/>
                  </a:ext>
                </a:extLst>
              </p:cNvPr>
              <p:cNvSpPr txBox="1"/>
              <p:nvPr/>
            </p:nvSpPr>
            <p:spPr>
              <a:xfrm>
                <a:off x="5856533" y="1686832"/>
                <a:ext cx="480901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:r>
                  <a:rPr lang="en-US" altLang="zh-CN" sz="2400" spc="400" dirty="0">
                    <a:solidFill>
                      <a:schemeClr val="bg1">
                        <a:lumMod val="95000"/>
                      </a:schemeClr>
                    </a:solidFill>
                    <a:latin typeface="微软雅黑-粗" panose="020B0703020204020201" pitchFamily="34" charset="-122"/>
                    <a:ea typeface="微软雅黑-粗" panose="020B0703020204020201" pitchFamily="34" charset="-122"/>
                  </a:rPr>
                  <a:t>01</a:t>
                </a:r>
                <a:endParaRPr lang="zh-CN" altLang="en-US" sz="2400" spc="400" dirty="0">
                  <a:solidFill>
                    <a:schemeClr val="bg1">
                      <a:lumMod val="95000"/>
                    </a:schemeClr>
                  </a:solidFill>
                  <a:latin typeface="微软雅黑-粗" panose="020B0703020204020201" pitchFamily="34" charset="-122"/>
                  <a:ea typeface="微软雅黑-粗" panose="020B0703020204020201" pitchFamily="34" charset="-122"/>
                </a:endParaRPr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C885017E-55E3-7346-84E3-DFCC3196AED4}"/>
                  </a:ext>
                </a:extLst>
              </p:cNvPr>
              <p:cNvSpPr txBox="1"/>
              <p:nvPr/>
            </p:nvSpPr>
            <p:spPr>
              <a:xfrm>
                <a:off x="5882747" y="1426379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4AD830-EDA0-3B4C-83EB-B567B3FA620E}"/>
              </a:ext>
            </a:extLst>
          </p:cNvPr>
          <p:cNvGrpSpPr/>
          <p:nvPr/>
        </p:nvGrpSpPr>
        <p:grpSpPr>
          <a:xfrm>
            <a:off x="5613945" y="2560979"/>
            <a:ext cx="920788" cy="920789"/>
            <a:chOff x="5613944" y="2348233"/>
            <a:chExt cx="920788" cy="92078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5A05CCF-F92F-3D43-A9C8-DE20EF5A66D5}"/>
                </a:ext>
              </a:extLst>
            </p:cNvPr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8F44B7A-F167-3346-8B37-D1311DD31071}"/>
                </a:ext>
              </a:extLst>
            </p:cNvPr>
            <p:cNvGrpSpPr/>
            <p:nvPr/>
          </p:nvGrpSpPr>
          <p:grpSpPr>
            <a:xfrm>
              <a:off x="5840300" y="2449556"/>
              <a:ext cx="468077" cy="718141"/>
              <a:chOff x="5840299" y="2469108"/>
              <a:chExt cx="468077" cy="718141"/>
            </a:xfrm>
          </p:grpSpPr>
          <p:sp>
            <p:nvSpPr>
              <p:cNvPr id="14" name="TextBox 20">
                <a:extLst>
                  <a:ext uri="{FF2B5EF4-FFF2-40B4-BE49-F238E27FC236}">
                    <a16:creationId xmlns:a16="http://schemas.microsoft.com/office/drawing/2014/main" id="{5BBE2674-9BCE-034A-8B0C-ED3728D8B0D7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079A3C0D-6C45-EB4B-B8B7-04D0FD33E77D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AF12F1-1560-DC47-AC46-96280377DC3B}"/>
              </a:ext>
            </a:extLst>
          </p:cNvPr>
          <p:cNvGrpSpPr/>
          <p:nvPr/>
        </p:nvGrpSpPr>
        <p:grpSpPr>
          <a:xfrm>
            <a:off x="5613945" y="3871147"/>
            <a:ext cx="920788" cy="920789"/>
            <a:chOff x="5613944" y="3355698"/>
            <a:chExt cx="920788" cy="9207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00D6056-AB68-5642-B280-8B9140271B84}"/>
                </a:ext>
              </a:extLst>
            </p:cNvPr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2D789C-A194-FC46-8047-06711F9FF51D}"/>
                </a:ext>
              </a:extLst>
            </p:cNvPr>
            <p:cNvGrpSpPr/>
            <p:nvPr/>
          </p:nvGrpSpPr>
          <p:grpSpPr>
            <a:xfrm>
              <a:off x="5840300" y="3457021"/>
              <a:ext cx="468077" cy="718141"/>
              <a:chOff x="5840299" y="2469108"/>
              <a:chExt cx="468077" cy="718141"/>
            </a:xfrm>
          </p:grpSpPr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57B53801-6A7C-3F4A-88CC-4A948B4E91A0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3523674C-F250-E948-8658-9040334C2442}"/>
                  </a:ext>
                </a:extLst>
              </p:cNvPr>
              <p:cNvSpPr txBox="1"/>
              <p:nvPr/>
            </p:nvSpPr>
            <p:spPr>
              <a:xfrm>
                <a:off x="5882747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6ACA80-1C12-A644-AF6A-FBE9A1823FF9}"/>
              </a:ext>
            </a:extLst>
          </p:cNvPr>
          <p:cNvGrpSpPr/>
          <p:nvPr/>
        </p:nvGrpSpPr>
        <p:grpSpPr>
          <a:xfrm>
            <a:off x="5613945" y="5096576"/>
            <a:ext cx="920788" cy="920789"/>
            <a:chOff x="5613944" y="4363162"/>
            <a:chExt cx="920788" cy="9207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C2FC22-F4E1-0146-84D2-8C3DB71F6FA2}"/>
                </a:ext>
              </a:extLst>
            </p:cNvPr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80645AD-7F30-8C40-AADC-9782656839A4}"/>
                </a:ext>
              </a:extLst>
            </p:cNvPr>
            <p:cNvGrpSpPr/>
            <p:nvPr/>
          </p:nvGrpSpPr>
          <p:grpSpPr>
            <a:xfrm>
              <a:off x="5840301" y="4464485"/>
              <a:ext cx="468077" cy="718141"/>
              <a:chOff x="5840300" y="2469108"/>
              <a:chExt cx="468077" cy="718141"/>
            </a:xfrm>
          </p:grpSpPr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E40E865D-5A19-2449-B227-C2C56D7074C3}"/>
                  </a:ext>
                </a:extLst>
              </p:cNvPr>
              <p:cNvSpPr txBox="1"/>
              <p:nvPr/>
            </p:nvSpPr>
            <p:spPr>
              <a:xfrm>
                <a:off x="5840300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834B1B04-9A6B-AD41-AE74-C0EA334117E0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F7663C0E-DAD5-9540-8AEC-1C73ACC6B409}"/>
              </a:ext>
            </a:extLst>
          </p:cNvPr>
          <p:cNvSpPr txBox="1"/>
          <p:nvPr/>
        </p:nvSpPr>
        <p:spPr>
          <a:xfrm>
            <a:off x="2169043" y="1482296"/>
            <a:ext cx="28805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团队组建（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2018-10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4032D25B-5C0F-D84F-8986-D1BAD7C97AB5}"/>
              </a:ext>
            </a:extLst>
          </p:cNvPr>
          <p:cNvSpPr txBox="1"/>
          <p:nvPr/>
        </p:nvSpPr>
        <p:spPr>
          <a:xfrm>
            <a:off x="7017026" y="2774518"/>
            <a:ext cx="33859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2018-12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C19C30C-1E78-554B-B1F9-D46DB9B12876}"/>
              </a:ext>
            </a:extLst>
          </p:cNvPr>
          <p:cNvSpPr txBox="1"/>
          <p:nvPr/>
        </p:nvSpPr>
        <p:spPr>
          <a:xfrm>
            <a:off x="1564411" y="4103664"/>
            <a:ext cx="34907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2019-05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90303876-606B-854F-B2B0-F2F9312B4B30}"/>
              </a:ext>
            </a:extLst>
          </p:cNvPr>
          <p:cNvSpPr txBox="1"/>
          <p:nvPr/>
        </p:nvSpPr>
        <p:spPr>
          <a:xfrm>
            <a:off x="7017026" y="5349069"/>
            <a:ext cx="4783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“中医药港”正式发布（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2019-07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1" name="TextBox 51">
            <a:extLst>
              <a:ext uri="{FF2B5EF4-FFF2-40B4-BE49-F238E27FC236}">
                <a16:creationId xmlns:a16="http://schemas.microsoft.com/office/drawing/2014/main" id="{A1A4F1A6-67FB-E842-8ADF-F115B9461397}"/>
              </a:ext>
            </a:extLst>
          </p:cNvPr>
          <p:cNvSpPr txBox="1"/>
          <p:nvPr/>
        </p:nvSpPr>
        <p:spPr>
          <a:xfrm>
            <a:off x="406086" y="2440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中医药港大事记</a:t>
            </a:r>
          </a:p>
        </p:txBody>
      </p:sp>
    </p:spTree>
    <p:extLst>
      <p:ext uri="{BB962C8B-B14F-4D97-AF65-F5344CB8AC3E}">
        <p14:creationId xmlns:p14="http://schemas.microsoft.com/office/powerpoint/2010/main" val="361007681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74C54C-A446-4941-B3DE-35F0AFD27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2" y="1143625"/>
            <a:ext cx="2833583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5AF431-AD53-754A-AC18-7ECDC4D2EC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7" y="1143625"/>
            <a:ext cx="2833583" cy="5039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376F67-5B14-0641-9959-7CAC062C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82" y="1143625"/>
            <a:ext cx="2818666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50BD16EE-C646-1A40-99D0-1E19148E2DE6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诊疗</a:t>
            </a:r>
          </a:p>
        </p:txBody>
      </p:sp>
    </p:spTree>
    <p:extLst>
      <p:ext uri="{BB962C8B-B14F-4D97-AF65-F5344CB8AC3E}">
        <p14:creationId xmlns:p14="http://schemas.microsoft.com/office/powerpoint/2010/main" val="63893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9069AC-EE8E-EE40-B387-51014D642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2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BA60FC-D843-AA4E-8C33-3BA9A1F30E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79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DD991D-D6BA-154E-8500-7576460AE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19" y="1161755"/>
            <a:ext cx="276720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99816683-1500-344F-B4D7-73AF582998A4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复诊</a:t>
            </a:r>
          </a:p>
        </p:txBody>
      </p:sp>
    </p:spTree>
    <p:extLst>
      <p:ext uri="{BB962C8B-B14F-4D97-AF65-F5344CB8AC3E}">
        <p14:creationId xmlns:p14="http://schemas.microsoft.com/office/powerpoint/2010/main" val="19797450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E87F2A-D870-F049-ACA8-13A1C6A7C3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0" y="1137290"/>
            <a:ext cx="2833583" cy="503999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74A8D6-6FAC-1442-AF5C-A914546C37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59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DCB5C8-F39D-6548-92E0-060B752C6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78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EB893A0C-5B14-9546-8BF0-1AE4E696EA1D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39341591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EA7830-DDB8-1F45-AD5E-FF460810A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15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5AA58D-E501-4445-8BB6-BC9D55AD9E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93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62966C-53A3-4D4A-97C4-93D64B4F2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54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167C0A16-C22D-184A-8482-1B4E1355A3F4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20753472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35">
            <a:extLst>
              <a:ext uri="{FF2B5EF4-FFF2-40B4-BE49-F238E27FC236}">
                <a16:creationId xmlns:a16="http://schemas.microsoft.com/office/drawing/2014/main" id="{893104B8-13C2-B849-9FD9-CDC8B4C78175}"/>
              </a:ext>
            </a:extLst>
          </p:cNvPr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24">
            <a:extLst>
              <a:ext uri="{FF2B5EF4-FFF2-40B4-BE49-F238E27FC236}">
                <a16:creationId xmlns:a16="http://schemas.microsoft.com/office/drawing/2014/main" id="{F345DD17-4D87-8A4F-A82C-7603147E2F9A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50">
            <a:extLst>
              <a:ext uri="{FF2B5EF4-FFF2-40B4-BE49-F238E27FC236}">
                <a16:creationId xmlns:a16="http://schemas.microsoft.com/office/drawing/2014/main" id="{10CC2EF0-17D2-7742-868C-D278EC6816E1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48">
            <a:extLst>
              <a:ext uri="{FF2B5EF4-FFF2-40B4-BE49-F238E27FC236}">
                <a16:creationId xmlns:a16="http://schemas.microsoft.com/office/drawing/2014/main" id="{893BC8A4-AC29-9548-B27F-4FFA1D5BB7B4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191D6C3C-01D9-504D-881B-FCF8BBBC458E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A04655AD-9E3E-F544-BD20-D1A0BFEF612A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29">
            <a:extLst>
              <a:ext uri="{FF2B5EF4-FFF2-40B4-BE49-F238E27FC236}">
                <a16:creationId xmlns:a16="http://schemas.microsoft.com/office/drawing/2014/main" id="{D56BA864-3043-E44F-9D7E-95050A640ECB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28">
            <a:extLst>
              <a:ext uri="{FF2B5EF4-FFF2-40B4-BE49-F238E27FC236}">
                <a16:creationId xmlns:a16="http://schemas.microsoft.com/office/drawing/2014/main" id="{A065E492-357D-AD4E-925C-10BD8C01488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6">
            <a:extLst>
              <a:ext uri="{FF2B5EF4-FFF2-40B4-BE49-F238E27FC236}">
                <a16:creationId xmlns:a16="http://schemas.microsoft.com/office/drawing/2014/main" id="{EB8234F8-4CB2-7548-82D2-43C68A932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21" name="图片占位符 7">
            <a:extLst>
              <a:ext uri="{FF2B5EF4-FFF2-40B4-BE49-F238E27FC236}">
                <a16:creationId xmlns:a16="http://schemas.microsoft.com/office/drawing/2014/main" id="{D2B20BB2-B26F-114C-AF8C-8923DCDBD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22" name="图片占位符 4">
            <a:extLst>
              <a:ext uri="{FF2B5EF4-FFF2-40B4-BE49-F238E27FC236}">
                <a16:creationId xmlns:a16="http://schemas.microsoft.com/office/drawing/2014/main" id="{401BF2CE-30A4-AE49-A0D9-CDA9ED3AC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sp>
        <p:nvSpPr>
          <p:cNvPr id="23" name="TextBox 42">
            <a:extLst>
              <a:ext uri="{FF2B5EF4-FFF2-40B4-BE49-F238E27FC236}">
                <a16:creationId xmlns:a16="http://schemas.microsoft.com/office/drawing/2014/main" id="{750FFEE8-DFC5-5846-B0D4-98162FD45EA1}"/>
              </a:ext>
            </a:extLst>
          </p:cNvPr>
          <p:cNvSpPr txBox="1"/>
          <p:nvPr/>
        </p:nvSpPr>
        <p:spPr>
          <a:xfrm>
            <a:off x="2169516" y="2912652"/>
            <a:ext cx="269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9641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396" y="2485285"/>
            <a:ext cx="5218595" cy="66396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b="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国家出台大量政策扶持中医药产业的发展，民营资本积极参与中医药事业建设，提升了中医药产业的供给能力。</a:t>
            </a:r>
            <a:endParaRPr lang="en-US" altLang="zh-CN" sz="1000" b="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56">
            <a:extLst>
              <a:ext uri="{FF2B5EF4-FFF2-40B4-BE49-F238E27FC236}">
                <a16:creationId xmlns:a16="http://schemas.microsoft.com/office/drawing/2014/main" id="{DE37AE0C-37CE-4757-BED6-37D65C4EA04C}"/>
              </a:ext>
            </a:extLst>
          </p:cNvPr>
          <p:cNvGrpSpPr/>
          <p:nvPr/>
        </p:nvGrpSpPr>
        <p:grpSpPr>
          <a:xfrm>
            <a:off x="6003396" y="3772817"/>
            <a:ext cx="5546627" cy="677378"/>
            <a:chOff x="6054005" y="2974786"/>
            <a:chExt cx="5148238" cy="677378"/>
          </a:xfrm>
        </p:grpSpPr>
        <p:sp>
          <p:nvSpPr>
            <p:cNvPr id="45" name="speed">
              <a:extLst>
                <a:ext uri="{FF2B5EF4-FFF2-40B4-BE49-F238E27FC236}">
                  <a16:creationId xmlns:a16="http://schemas.microsoft.com/office/drawing/2014/main" id="{F7575676-A8DA-42DD-BC3C-3C662744C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5" y="2974786"/>
              <a:ext cx="4920769" cy="434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我国人均</a:t>
              </a:r>
              <a:r>
                <a:rPr lang="en-US" altLang="zh-CN" sz="1000" b="0" dirty="0">
                  <a:solidFill>
                    <a:schemeClr val="tx2">
                      <a:lumMod val="50000"/>
                    </a:schemeClr>
                  </a:solidFill>
                </a:rPr>
                <a:t>GDP</a:t>
              </a: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已经突破</a:t>
              </a:r>
              <a:r>
                <a:rPr lang="en-US" altLang="zh-CN" sz="1000" b="0" dirty="0">
                  <a:solidFill>
                    <a:schemeClr val="tx2">
                      <a:lumMod val="50000"/>
                    </a:schemeClr>
                  </a:solidFill>
                </a:rPr>
                <a:t>8000</a:t>
              </a: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美元，消费结构发生改变，休闲娱乐、文化体育、医疗健康成为新的消费增长点，为中医药产业创造了巨大的消费市场。</a:t>
              </a:r>
              <a:endParaRPr lang="en-US" altLang="ko-KR" sz="10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E66273F2-9FF7-4451-A480-901B28C7D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3449865"/>
              <a:ext cx="5148236" cy="202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endParaRPr lang="en-US" sz="10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Group 55">
            <a:extLst>
              <a:ext uri="{FF2B5EF4-FFF2-40B4-BE49-F238E27FC236}">
                <a16:creationId xmlns:a16="http://schemas.microsoft.com/office/drawing/2014/main" id="{33088278-47D6-4973-8374-B61400B451B9}"/>
              </a:ext>
            </a:extLst>
          </p:cNvPr>
          <p:cNvGrpSpPr/>
          <p:nvPr/>
        </p:nvGrpSpPr>
        <p:grpSpPr>
          <a:xfrm>
            <a:off x="6003396" y="5039790"/>
            <a:ext cx="5325697" cy="663964"/>
            <a:chOff x="6054006" y="4158967"/>
            <a:chExt cx="5325697" cy="663964"/>
          </a:xfrm>
        </p:grpSpPr>
        <p:sp>
          <p:nvSpPr>
            <p:cNvPr id="69" name="speed">
              <a:extLst>
                <a:ext uri="{FF2B5EF4-FFF2-40B4-BE49-F238E27FC236}">
                  <a16:creationId xmlns:a16="http://schemas.microsoft.com/office/drawing/2014/main" id="{0722D688-DA68-42BC-8400-4BBAF3FB6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6" y="4158967"/>
              <a:ext cx="5325697" cy="66396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我国正在逐渐步入老龄化社会，</a:t>
              </a:r>
              <a:r>
                <a:rPr lang="en-US" altLang="zh-CN" sz="1000" b="0" dirty="0">
                  <a:solidFill>
                    <a:schemeClr val="tx2">
                      <a:lumMod val="50000"/>
                    </a:schemeClr>
                  </a:solidFill>
                </a:rPr>
                <a:t>2020</a:t>
              </a: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年老龄人口占比达</a:t>
              </a:r>
              <a:r>
                <a:rPr lang="en-US" altLang="zh-CN" sz="1000" b="0" dirty="0">
                  <a:solidFill>
                    <a:schemeClr val="tx2">
                      <a:lumMod val="50000"/>
                    </a:schemeClr>
                  </a:solidFill>
                </a:rPr>
                <a:t>23.4%</a:t>
              </a: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。而老龄人口的保健养生需求最迫切，中医在养生方面具有天然优势。</a:t>
              </a:r>
              <a:endParaRPr lang="en-US" altLang="zh-CN" sz="1000" b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ko-KR" sz="10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4D3A7E6D-CC4D-42AC-8FB5-D0E44AB35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4620632"/>
              <a:ext cx="5148236" cy="202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endParaRPr lang="en-US" sz="10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71" name="Chart 37">
            <a:extLst>
              <a:ext uri="{FF2B5EF4-FFF2-40B4-BE49-F238E27FC236}">
                <a16:creationId xmlns:a16="http://schemas.microsoft.com/office/drawing/2014/main" id="{50435CEC-4D70-4ABA-9D20-4C812336349A}"/>
              </a:ext>
            </a:extLst>
          </p:cNvPr>
          <p:cNvGraphicFramePr/>
          <p:nvPr>
            <p:extLst/>
          </p:nvPr>
        </p:nvGraphicFramePr>
        <p:xfrm>
          <a:off x="631443" y="1647499"/>
          <a:ext cx="5114056" cy="4066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398" y="2220369"/>
            <a:ext cx="227209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398" y="3437161"/>
            <a:ext cx="169211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396" y="4702889"/>
            <a:ext cx="1821830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84" name="Left Brace 101">
            <a:extLst>
              <a:ext uri="{FF2B5EF4-FFF2-40B4-BE49-F238E27FC236}">
                <a16:creationId xmlns:a16="http://schemas.microsoft.com/office/drawing/2014/main" id="{F839BD45-735A-411C-BB89-477EF267BC83}"/>
              </a:ext>
            </a:extLst>
          </p:cNvPr>
          <p:cNvSpPr/>
          <p:nvPr/>
        </p:nvSpPr>
        <p:spPr>
          <a:xfrm>
            <a:off x="5595071" y="2220369"/>
            <a:ext cx="230868" cy="3231225"/>
          </a:xfrm>
          <a:prstGeom prst="leftBrace">
            <a:avLst>
              <a:gd name="adj1" fmla="val 85476"/>
              <a:gd name="adj2" fmla="val 50651"/>
            </a:avLst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6" name="speed">
            <a:extLst>
              <a:ext uri="{FF2B5EF4-FFF2-40B4-BE49-F238E27FC236}">
                <a16:creationId xmlns:a16="http://schemas.microsoft.com/office/drawing/2014/main" id="{EAA6D9DE-5244-4585-8812-492EF53EC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532" y="3434629"/>
            <a:ext cx="632544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8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31</a:t>
            </a:r>
            <a:r>
              <a:rPr lang="en-US" altLang="ko-KR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sp>
        <p:nvSpPr>
          <p:cNvPr id="87" name="speed">
            <a:extLst>
              <a:ext uri="{FF2B5EF4-FFF2-40B4-BE49-F238E27FC236}">
                <a16:creationId xmlns:a16="http://schemas.microsoft.com/office/drawing/2014/main" id="{8950B2CD-AFFB-4474-BC5F-EB0DB4487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9248" y="2220369"/>
            <a:ext cx="56582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en-US" altLang="ko-KR" sz="12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grpSp>
        <p:nvGrpSpPr>
          <p:cNvPr id="30" name="Group 32">
            <a:extLst>
              <a:ext uri="{FF2B5EF4-FFF2-40B4-BE49-F238E27FC236}">
                <a16:creationId xmlns:a16="http://schemas.microsoft.com/office/drawing/2014/main" id="{0827BA5E-B2B9-45C2-8605-FFAECCD6632A}"/>
              </a:ext>
            </a:extLst>
          </p:cNvPr>
          <p:cNvGrpSpPr/>
          <p:nvPr/>
        </p:nvGrpSpPr>
        <p:grpSpPr>
          <a:xfrm>
            <a:off x="631442" y="2921172"/>
            <a:ext cx="3943350" cy="2944813"/>
            <a:chOff x="8245475" y="6008688"/>
            <a:chExt cx="7886700" cy="5889625"/>
          </a:xfrm>
          <a:solidFill>
            <a:srgbClr val="B11C16"/>
          </a:solidFill>
        </p:grpSpPr>
        <p:grpSp>
          <p:nvGrpSpPr>
            <p:cNvPr id="31" name="Group 28">
              <a:extLst>
                <a:ext uri="{FF2B5EF4-FFF2-40B4-BE49-F238E27FC236}">
                  <a16:creationId xmlns:a16="http://schemas.microsoft.com/office/drawing/2014/main" id="{5B3D4856-5017-4CD5-9D9C-BE91A95B64CE}"/>
                </a:ext>
              </a:extLst>
            </p:cNvPr>
            <p:cNvGrpSpPr/>
            <p:nvPr/>
          </p:nvGrpSpPr>
          <p:grpSpPr>
            <a:xfrm>
              <a:off x="8245475" y="9618663"/>
              <a:ext cx="7886700" cy="2279650"/>
              <a:chOff x="8435975" y="7542213"/>
              <a:chExt cx="7505700" cy="2279650"/>
            </a:xfrm>
            <a:grpFill/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28F24FA1-05A2-4D48-B9FB-A61E971BF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5026" y="7542213"/>
                <a:ext cx="7467600" cy="1962150"/>
              </a:xfrm>
              <a:custGeom>
                <a:avLst/>
                <a:gdLst>
                  <a:gd name="T0" fmla="*/ 4038 w 4704"/>
                  <a:gd name="T1" fmla="*/ 0 h 1236"/>
                  <a:gd name="T2" fmla="*/ 2368 w 4704"/>
                  <a:gd name="T3" fmla="*/ 0 h 1236"/>
                  <a:gd name="T4" fmla="*/ 2336 w 4704"/>
                  <a:gd name="T5" fmla="*/ 0 h 1236"/>
                  <a:gd name="T6" fmla="*/ 666 w 4704"/>
                  <a:gd name="T7" fmla="*/ 0 h 1236"/>
                  <a:gd name="T8" fmla="*/ 0 w 4704"/>
                  <a:gd name="T9" fmla="*/ 1118 h 1236"/>
                  <a:gd name="T10" fmla="*/ 0 w 4704"/>
                  <a:gd name="T11" fmla="*/ 1118 h 1236"/>
                  <a:gd name="T12" fmla="*/ 2 w 4704"/>
                  <a:gd name="T13" fmla="*/ 1132 h 1236"/>
                  <a:gd name="T14" fmla="*/ 8 w 4704"/>
                  <a:gd name="T15" fmla="*/ 1148 h 1236"/>
                  <a:gd name="T16" fmla="*/ 16 w 4704"/>
                  <a:gd name="T17" fmla="*/ 1168 h 1236"/>
                  <a:gd name="T18" fmla="*/ 28 w 4704"/>
                  <a:gd name="T19" fmla="*/ 1188 h 1236"/>
                  <a:gd name="T20" fmla="*/ 38 w 4704"/>
                  <a:gd name="T21" fmla="*/ 1198 h 1236"/>
                  <a:gd name="T22" fmla="*/ 48 w 4704"/>
                  <a:gd name="T23" fmla="*/ 1208 h 1236"/>
                  <a:gd name="T24" fmla="*/ 58 w 4704"/>
                  <a:gd name="T25" fmla="*/ 1216 h 1236"/>
                  <a:gd name="T26" fmla="*/ 72 w 4704"/>
                  <a:gd name="T27" fmla="*/ 1224 h 1236"/>
                  <a:gd name="T28" fmla="*/ 86 w 4704"/>
                  <a:gd name="T29" fmla="*/ 1230 h 1236"/>
                  <a:gd name="T30" fmla="*/ 104 w 4704"/>
                  <a:gd name="T31" fmla="*/ 1236 h 1236"/>
                  <a:gd name="T32" fmla="*/ 2336 w 4704"/>
                  <a:gd name="T33" fmla="*/ 1236 h 1236"/>
                  <a:gd name="T34" fmla="*/ 2368 w 4704"/>
                  <a:gd name="T35" fmla="*/ 1236 h 1236"/>
                  <a:gd name="T36" fmla="*/ 4600 w 4704"/>
                  <a:gd name="T37" fmla="*/ 1236 h 1236"/>
                  <a:gd name="T38" fmla="*/ 4600 w 4704"/>
                  <a:gd name="T39" fmla="*/ 1236 h 1236"/>
                  <a:gd name="T40" fmla="*/ 4616 w 4704"/>
                  <a:gd name="T41" fmla="*/ 1230 h 1236"/>
                  <a:gd name="T42" fmla="*/ 4632 w 4704"/>
                  <a:gd name="T43" fmla="*/ 1224 h 1236"/>
                  <a:gd name="T44" fmla="*/ 4646 w 4704"/>
                  <a:gd name="T45" fmla="*/ 1216 h 1236"/>
                  <a:gd name="T46" fmla="*/ 4656 w 4704"/>
                  <a:gd name="T47" fmla="*/ 1208 h 1236"/>
                  <a:gd name="T48" fmla="*/ 4666 w 4704"/>
                  <a:gd name="T49" fmla="*/ 1198 h 1236"/>
                  <a:gd name="T50" fmla="*/ 4674 w 4704"/>
                  <a:gd name="T51" fmla="*/ 1188 h 1236"/>
                  <a:gd name="T52" fmla="*/ 4688 w 4704"/>
                  <a:gd name="T53" fmla="*/ 1168 h 1236"/>
                  <a:gd name="T54" fmla="*/ 4696 w 4704"/>
                  <a:gd name="T55" fmla="*/ 1148 h 1236"/>
                  <a:gd name="T56" fmla="*/ 4702 w 4704"/>
                  <a:gd name="T57" fmla="*/ 1132 h 1236"/>
                  <a:gd name="T58" fmla="*/ 4704 w 4704"/>
                  <a:gd name="T59" fmla="*/ 1118 h 1236"/>
                  <a:gd name="T60" fmla="*/ 4038 w 4704"/>
                  <a:gd name="T6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04" h="1236">
                    <a:moveTo>
                      <a:pt x="4038" y="0"/>
                    </a:moveTo>
                    <a:lnTo>
                      <a:pt x="2368" y="0"/>
                    </a:lnTo>
                    <a:lnTo>
                      <a:pt x="2336" y="0"/>
                    </a:lnTo>
                    <a:lnTo>
                      <a:pt x="666" y="0"/>
                    </a:lnTo>
                    <a:lnTo>
                      <a:pt x="0" y="1118"/>
                    </a:lnTo>
                    <a:lnTo>
                      <a:pt x="0" y="1118"/>
                    </a:lnTo>
                    <a:lnTo>
                      <a:pt x="2" y="1132"/>
                    </a:lnTo>
                    <a:lnTo>
                      <a:pt x="8" y="1148"/>
                    </a:lnTo>
                    <a:lnTo>
                      <a:pt x="16" y="1168"/>
                    </a:lnTo>
                    <a:lnTo>
                      <a:pt x="28" y="1188"/>
                    </a:lnTo>
                    <a:lnTo>
                      <a:pt x="38" y="1198"/>
                    </a:lnTo>
                    <a:lnTo>
                      <a:pt x="48" y="1208"/>
                    </a:lnTo>
                    <a:lnTo>
                      <a:pt x="58" y="1216"/>
                    </a:lnTo>
                    <a:lnTo>
                      <a:pt x="72" y="1224"/>
                    </a:lnTo>
                    <a:lnTo>
                      <a:pt x="86" y="1230"/>
                    </a:lnTo>
                    <a:lnTo>
                      <a:pt x="104" y="1236"/>
                    </a:lnTo>
                    <a:lnTo>
                      <a:pt x="2336" y="1236"/>
                    </a:lnTo>
                    <a:lnTo>
                      <a:pt x="2368" y="1236"/>
                    </a:lnTo>
                    <a:lnTo>
                      <a:pt x="4600" y="1236"/>
                    </a:lnTo>
                    <a:lnTo>
                      <a:pt x="4600" y="1236"/>
                    </a:lnTo>
                    <a:lnTo>
                      <a:pt x="4616" y="1230"/>
                    </a:lnTo>
                    <a:lnTo>
                      <a:pt x="4632" y="1224"/>
                    </a:lnTo>
                    <a:lnTo>
                      <a:pt x="4646" y="1216"/>
                    </a:lnTo>
                    <a:lnTo>
                      <a:pt x="4656" y="1208"/>
                    </a:lnTo>
                    <a:lnTo>
                      <a:pt x="4666" y="1198"/>
                    </a:lnTo>
                    <a:lnTo>
                      <a:pt x="4674" y="1188"/>
                    </a:lnTo>
                    <a:lnTo>
                      <a:pt x="4688" y="1168"/>
                    </a:lnTo>
                    <a:lnTo>
                      <a:pt x="4696" y="1148"/>
                    </a:lnTo>
                    <a:lnTo>
                      <a:pt x="4702" y="1132"/>
                    </a:lnTo>
                    <a:lnTo>
                      <a:pt x="4704" y="1118"/>
                    </a:lnTo>
                    <a:lnTo>
                      <a:pt x="403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ECEE0B2C-BEB3-4260-984A-859779894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9275763"/>
                <a:ext cx="7505700" cy="546100"/>
              </a:xfrm>
              <a:custGeom>
                <a:avLst/>
                <a:gdLst>
                  <a:gd name="T0" fmla="*/ 4694 w 4728"/>
                  <a:gd name="T1" fmla="*/ 0 h 344"/>
                  <a:gd name="T2" fmla="*/ 32 w 4728"/>
                  <a:gd name="T3" fmla="*/ 0 h 344"/>
                  <a:gd name="T4" fmla="*/ 12 w 4728"/>
                  <a:gd name="T5" fmla="*/ 34 h 344"/>
                  <a:gd name="T6" fmla="*/ 12 w 4728"/>
                  <a:gd name="T7" fmla="*/ 34 h 344"/>
                  <a:gd name="T8" fmla="*/ 10 w 4728"/>
                  <a:gd name="T9" fmla="*/ 46 h 344"/>
                  <a:gd name="T10" fmla="*/ 4 w 4728"/>
                  <a:gd name="T11" fmla="*/ 82 h 344"/>
                  <a:gd name="T12" fmla="*/ 0 w 4728"/>
                  <a:gd name="T13" fmla="*/ 132 h 344"/>
                  <a:gd name="T14" fmla="*/ 0 w 4728"/>
                  <a:gd name="T15" fmla="*/ 158 h 344"/>
                  <a:gd name="T16" fmla="*/ 0 w 4728"/>
                  <a:gd name="T17" fmla="*/ 188 h 344"/>
                  <a:gd name="T18" fmla="*/ 4 w 4728"/>
                  <a:gd name="T19" fmla="*/ 216 h 344"/>
                  <a:gd name="T20" fmla="*/ 8 w 4728"/>
                  <a:gd name="T21" fmla="*/ 244 h 344"/>
                  <a:gd name="T22" fmla="*/ 16 w 4728"/>
                  <a:gd name="T23" fmla="*/ 270 h 344"/>
                  <a:gd name="T24" fmla="*/ 28 w 4728"/>
                  <a:gd name="T25" fmla="*/ 294 h 344"/>
                  <a:gd name="T26" fmla="*/ 34 w 4728"/>
                  <a:gd name="T27" fmla="*/ 304 h 344"/>
                  <a:gd name="T28" fmla="*/ 42 w 4728"/>
                  <a:gd name="T29" fmla="*/ 314 h 344"/>
                  <a:gd name="T30" fmla="*/ 52 w 4728"/>
                  <a:gd name="T31" fmla="*/ 322 h 344"/>
                  <a:gd name="T32" fmla="*/ 62 w 4728"/>
                  <a:gd name="T33" fmla="*/ 330 h 344"/>
                  <a:gd name="T34" fmla="*/ 72 w 4728"/>
                  <a:gd name="T35" fmla="*/ 336 h 344"/>
                  <a:gd name="T36" fmla="*/ 84 w 4728"/>
                  <a:gd name="T37" fmla="*/ 340 h 344"/>
                  <a:gd name="T38" fmla="*/ 98 w 4728"/>
                  <a:gd name="T39" fmla="*/ 342 h 344"/>
                  <a:gd name="T40" fmla="*/ 114 w 4728"/>
                  <a:gd name="T41" fmla="*/ 344 h 344"/>
                  <a:gd name="T42" fmla="*/ 114 w 4728"/>
                  <a:gd name="T43" fmla="*/ 344 h 344"/>
                  <a:gd name="T44" fmla="*/ 534 w 4728"/>
                  <a:gd name="T45" fmla="*/ 344 h 344"/>
                  <a:gd name="T46" fmla="*/ 1296 w 4728"/>
                  <a:gd name="T47" fmla="*/ 344 h 344"/>
                  <a:gd name="T48" fmla="*/ 2354 w 4728"/>
                  <a:gd name="T49" fmla="*/ 344 h 344"/>
                  <a:gd name="T50" fmla="*/ 2364 w 4728"/>
                  <a:gd name="T51" fmla="*/ 344 h 344"/>
                  <a:gd name="T52" fmla="*/ 2372 w 4728"/>
                  <a:gd name="T53" fmla="*/ 344 h 344"/>
                  <a:gd name="T54" fmla="*/ 2372 w 4728"/>
                  <a:gd name="T55" fmla="*/ 344 h 344"/>
                  <a:gd name="T56" fmla="*/ 3432 w 4728"/>
                  <a:gd name="T57" fmla="*/ 344 h 344"/>
                  <a:gd name="T58" fmla="*/ 4194 w 4728"/>
                  <a:gd name="T59" fmla="*/ 344 h 344"/>
                  <a:gd name="T60" fmla="*/ 4614 w 4728"/>
                  <a:gd name="T61" fmla="*/ 344 h 344"/>
                  <a:gd name="T62" fmla="*/ 4614 w 4728"/>
                  <a:gd name="T63" fmla="*/ 344 h 344"/>
                  <a:gd name="T64" fmla="*/ 4630 w 4728"/>
                  <a:gd name="T65" fmla="*/ 342 h 344"/>
                  <a:gd name="T66" fmla="*/ 4642 w 4728"/>
                  <a:gd name="T67" fmla="*/ 340 h 344"/>
                  <a:gd name="T68" fmla="*/ 4656 w 4728"/>
                  <a:gd name="T69" fmla="*/ 336 h 344"/>
                  <a:gd name="T70" fmla="*/ 4666 w 4728"/>
                  <a:gd name="T71" fmla="*/ 330 h 344"/>
                  <a:gd name="T72" fmla="*/ 4676 w 4728"/>
                  <a:gd name="T73" fmla="*/ 322 h 344"/>
                  <a:gd name="T74" fmla="*/ 4686 w 4728"/>
                  <a:gd name="T75" fmla="*/ 314 h 344"/>
                  <a:gd name="T76" fmla="*/ 4694 w 4728"/>
                  <a:gd name="T77" fmla="*/ 304 h 344"/>
                  <a:gd name="T78" fmla="*/ 4700 w 4728"/>
                  <a:gd name="T79" fmla="*/ 294 h 344"/>
                  <a:gd name="T80" fmla="*/ 4712 w 4728"/>
                  <a:gd name="T81" fmla="*/ 270 h 344"/>
                  <a:gd name="T82" fmla="*/ 4720 w 4728"/>
                  <a:gd name="T83" fmla="*/ 244 h 344"/>
                  <a:gd name="T84" fmla="*/ 4724 w 4728"/>
                  <a:gd name="T85" fmla="*/ 216 h 344"/>
                  <a:gd name="T86" fmla="*/ 4728 w 4728"/>
                  <a:gd name="T87" fmla="*/ 188 h 344"/>
                  <a:gd name="T88" fmla="*/ 4728 w 4728"/>
                  <a:gd name="T89" fmla="*/ 158 h 344"/>
                  <a:gd name="T90" fmla="*/ 4728 w 4728"/>
                  <a:gd name="T91" fmla="*/ 132 h 344"/>
                  <a:gd name="T92" fmla="*/ 4724 w 4728"/>
                  <a:gd name="T93" fmla="*/ 82 h 344"/>
                  <a:gd name="T94" fmla="*/ 4718 w 4728"/>
                  <a:gd name="T95" fmla="*/ 46 h 344"/>
                  <a:gd name="T96" fmla="*/ 4716 w 4728"/>
                  <a:gd name="T97" fmla="*/ 34 h 344"/>
                  <a:gd name="T98" fmla="*/ 4694 w 4728"/>
                  <a:gd name="T9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28" h="344">
                    <a:moveTo>
                      <a:pt x="4694" y="0"/>
                    </a:moveTo>
                    <a:lnTo>
                      <a:pt x="32" y="0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0" y="46"/>
                    </a:lnTo>
                    <a:lnTo>
                      <a:pt x="4" y="8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88"/>
                    </a:lnTo>
                    <a:lnTo>
                      <a:pt x="4" y="216"/>
                    </a:lnTo>
                    <a:lnTo>
                      <a:pt x="8" y="244"/>
                    </a:lnTo>
                    <a:lnTo>
                      <a:pt x="16" y="270"/>
                    </a:lnTo>
                    <a:lnTo>
                      <a:pt x="28" y="294"/>
                    </a:lnTo>
                    <a:lnTo>
                      <a:pt x="34" y="304"/>
                    </a:lnTo>
                    <a:lnTo>
                      <a:pt x="42" y="314"/>
                    </a:lnTo>
                    <a:lnTo>
                      <a:pt x="52" y="322"/>
                    </a:lnTo>
                    <a:lnTo>
                      <a:pt x="62" y="330"/>
                    </a:lnTo>
                    <a:lnTo>
                      <a:pt x="72" y="336"/>
                    </a:lnTo>
                    <a:lnTo>
                      <a:pt x="84" y="340"/>
                    </a:lnTo>
                    <a:lnTo>
                      <a:pt x="98" y="342"/>
                    </a:lnTo>
                    <a:lnTo>
                      <a:pt x="114" y="344"/>
                    </a:lnTo>
                    <a:lnTo>
                      <a:pt x="114" y="344"/>
                    </a:lnTo>
                    <a:lnTo>
                      <a:pt x="534" y="344"/>
                    </a:lnTo>
                    <a:lnTo>
                      <a:pt x="1296" y="344"/>
                    </a:lnTo>
                    <a:lnTo>
                      <a:pt x="2354" y="344"/>
                    </a:lnTo>
                    <a:lnTo>
                      <a:pt x="2364" y="344"/>
                    </a:lnTo>
                    <a:lnTo>
                      <a:pt x="2372" y="344"/>
                    </a:lnTo>
                    <a:lnTo>
                      <a:pt x="2372" y="344"/>
                    </a:lnTo>
                    <a:lnTo>
                      <a:pt x="3432" y="344"/>
                    </a:lnTo>
                    <a:lnTo>
                      <a:pt x="4194" y="344"/>
                    </a:lnTo>
                    <a:lnTo>
                      <a:pt x="4614" y="344"/>
                    </a:lnTo>
                    <a:lnTo>
                      <a:pt x="4614" y="344"/>
                    </a:lnTo>
                    <a:lnTo>
                      <a:pt x="4630" y="342"/>
                    </a:lnTo>
                    <a:lnTo>
                      <a:pt x="4642" y="340"/>
                    </a:lnTo>
                    <a:lnTo>
                      <a:pt x="4656" y="336"/>
                    </a:lnTo>
                    <a:lnTo>
                      <a:pt x="4666" y="330"/>
                    </a:lnTo>
                    <a:lnTo>
                      <a:pt x="4676" y="322"/>
                    </a:lnTo>
                    <a:lnTo>
                      <a:pt x="4686" y="314"/>
                    </a:lnTo>
                    <a:lnTo>
                      <a:pt x="4694" y="304"/>
                    </a:lnTo>
                    <a:lnTo>
                      <a:pt x="4700" y="294"/>
                    </a:lnTo>
                    <a:lnTo>
                      <a:pt x="4712" y="270"/>
                    </a:lnTo>
                    <a:lnTo>
                      <a:pt x="4720" y="244"/>
                    </a:lnTo>
                    <a:lnTo>
                      <a:pt x="4724" y="216"/>
                    </a:lnTo>
                    <a:lnTo>
                      <a:pt x="4728" y="188"/>
                    </a:lnTo>
                    <a:lnTo>
                      <a:pt x="4728" y="158"/>
                    </a:lnTo>
                    <a:lnTo>
                      <a:pt x="4728" y="132"/>
                    </a:lnTo>
                    <a:lnTo>
                      <a:pt x="4724" y="82"/>
                    </a:lnTo>
                    <a:lnTo>
                      <a:pt x="4718" y="46"/>
                    </a:lnTo>
                    <a:lnTo>
                      <a:pt x="4716" y="34"/>
                    </a:lnTo>
                    <a:lnTo>
                      <a:pt x="469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29">
              <a:extLst>
                <a:ext uri="{FF2B5EF4-FFF2-40B4-BE49-F238E27FC236}">
                  <a16:creationId xmlns:a16="http://schemas.microsoft.com/office/drawing/2014/main" id="{8A4BABA7-1D04-47B8-8107-B5C8F3CE155E}"/>
                </a:ext>
              </a:extLst>
            </p:cNvPr>
            <p:cNvGrpSpPr/>
            <p:nvPr/>
          </p:nvGrpSpPr>
          <p:grpSpPr>
            <a:xfrm>
              <a:off x="9461500" y="7967663"/>
              <a:ext cx="5372100" cy="1543050"/>
              <a:chOff x="9521825" y="5891213"/>
              <a:chExt cx="5372100" cy="1543050"/>
            </a:xfrm>
            <a:grpFill/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63000516-CF8E-4064-8062-EEF96CBBB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4525" y="5891213"/>
                <a:ext cx="5346700" cy="1330325"/>
              </a:xfrm>
              <a:custGeom>
                <a:avLst/>
                <a:gdLst>
                  <a:gd name="T0" fmla="*/ 2892 w 3368"/>
                  <a:gd name="T1" fmla="*/ 0 h 838"/>
                  <a:gd name="T2" fmla="*/ 1696 w 3368"/>
                  <a:gd name="T3" fmla="*/ 0 h 838"/>
                  <a:gd name="T4" fmla="*/ 1672 w 3368"/>
                  <a:gd name="T5" fmla="*/ 0 h 838"/>
                  <a:gd name="T6" fmla="*/ 476 w 3368"/>
                  <a:gd name="T7" fmla="*/ 0 h 838"/>
                  <a:gd name="T8" fmla="*/ 0 w 3368"/>
                  <a:gd name="T9" fmla="*/ 758 h 838"/>
                  <a:gd name="T10" fmla="*/ 0 w 3368"/>
                  <a:gd name="T11" fmla="*/ 758 h 838"/>
                  <a:gd name="T12" fmla="*/ 2 w 3368"/>
                  <a:gd name="T13" fmla="*/ 768 h 838"/>
                  <a:gd name="T14" fmla="*/ 6 w 3368"/>
                  <a:gd name="T15" fmla="*/ 778 h 838"/>
                  <a:gd name="T16" fmla="*/ 12 w 3368"/>
                  <a:gd name="T17" fmla="*/ 792 h 838"/>
                  <a:gd name="T18" fmla="*/ 22 w 3368"/>
                  <a:gd name="T19" fmla="*/ 804 h 838"/>
                  <a:gd name="T20" fmla="*/ 34 w 3368"/>
                  <a:gd name="T21" fmla="*/ 818 h 838"/>
                  <a:gd name="T22" fmla="*/ 42 w 3368"/>
                  <a:gd name="T23" fmla="*/ 824 h 838"/>
                  <a:gd name="T24" fmla="*/ 52 w 3368"/>
                  <a:gd name="T25" fmla="*/ 830 h 838"/>
                  <a:gd name="T26" fmla="*/ 62 w 3368"/>
                  <a:gd name="T27" fmla="*/ 834 h 838"/>
                  <a:gd name="T28" fmla="*/ 74 w 3368"/>
                  <a:gd name="T29" fmla="*/ 838 h 838"/>
                  <a:gd name="T30" fmla="*/ 1672 w 3368"/>
                  <a:gd name="T31" fmla="*/ 838 h 838"/>
                  <a:gd name="T32" fmla="*/ 1696 w 3368"/>
                  <a:gd name="T33" fmla="*/ 838 h 838"/>
                  <a:gd name="T34" fmla="*/ 3294 w 3368"/>
                  <a:gd name="T35" fmla="*/ 838 h 838"/>
                  <a:gd name="T36" fmla="*/ 3294 w 3368"/>
                  <a:gd name="T37" fmla="*/ 838 h 838"/>
                  <a:gd name="T38" fmla="*/ 3306 w 3368"/>
                  <a:gd name="T39" fmla="*/ 834 h 838"/>
                  <a:gd name="T40" fmla="*/ 3316 w 3368"/>
                  <a:gd name="T41" fmla="*/ 830 h 838"/>
                  <a:gd name="T42" fmla="*/ 3326 w 3368"/>
                  <a:gd name="T43" fmla="*/ 824 h 838"/>
                  <a:gd name="T44" fmla="*/ 3334 w 3368"/>
                  <a:gd name="T45" fmla="*/ 818 h 838"/>
                  <a:gd name="T46" fmla="*/ 3346 w 3368"/>
                  <a:gd name="T47" fmla="*/ 804 h 838"/>
                  <a:gd name="T48" fmla="*/ 3356 w 3368"/>
                  <a:gd name="T49" fmla="*/ 792 h 838"/>
                  <a:gd name="T50" fmla="*/ 3362 w 3368"/>
                  <a:gd name="T51" fmla="*/ 778 h 838"/>
                  <a:gd name="T52" fmla="*/ 3366 w 3368"/>
                  <a:gd name="T53" fmla="*/ 768 h 838"/>
                  <a:gd name="T54" fmla="*/ 3368 w 3368"/>
                  <a:gd name="T55" fmla="*/ 758 h 838"/>
                  <a:gd name="T56" fmla="*/ 2892 w 3368"/>
                  <a:gd name="T57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68" h="838">
                    <a:moveTo>
                      <a:pt x="2892" y="0"/>
                    </a:moveTo>
                    <a:lnTo>
                      <a:pt x="1696" y="0"/>
                    </a:lnTo>
                    <a:lnTo>
                      <a:pt x="1672" y="0"/>
                    </a:lnTo>
                    <a:lnTo>
                      <a:pt x="476" y="0"/>
                    </a:lnTo>
                    <a:lnTo>
                      <a:pt x="0" y="758"/>
                    </a:lnTo>
                    <a:lnTo>
                      <a:pt x="0" y="758"/>
                    </a:lnTo>
                    <a:lnTo>
                      <a:pt x="2" y="768"/>
                    </a:lnTo>
                    <a:lnTo>
                      <a:pt x="6" y="778"/>
                    </a:lnTo>
                    <a:lnTo>
                      <a:pt x="12" y="792"/>
                    </a:lnTo>
                    <a:lnTo>
                      <a:pt x="22" y="804"/>
                    </a:lnTo>
                    <a:lnTo>
                      <a:pt x="34" y="818"/>
                    </a:lnTo>
                    <a:lnTo>
                      <a:pt x="42" y="824"/>
                    </a:lnTo>
                    <a:lnTo>
                      <a:pt x="52" y="830"/>
                    </a:lnTo>
                    <a:lnTo>
                      <a:pt x="62" y="834"/>
                    </a:lnTo>
                    <a:lnTo>
                      <a:pt x="74" y="838"/>
                    </a:lnTo>
                    <a:lnTo>
                      <a:pt x="1672" y="838"/>
                    </a:lnTo>
                    <a:lnTo>
                      <a:pt x="1696" y="838"/>
                    </a:lnTo>
                    <a:lnTo>
                      <a:pt x="3294" y="838"/>
                    </a:lnTo>
                    <a:lnTo>
                      <a:pt x="3294" y="838"/>
                    </a:lnTo>
                    <a:lnTo>
                      <a:pt x="3306" y="834"/>
                    </a:lnTo>
                    <a:lnTo>
                      <a:pt x="3316" y="830"/>
                    </a:lnTo>
                    <a:lnTo>
                      <a:pt x="3326" y="824"/>
                    </a:lnTo>
                    <a:lnTo>
                      <a:pt x="3334" y="818"/>
                    </a:lnTo>
                    <a:lnTo>
                      <a:pt x="3346" y="804"/>
                    </a:lnTo>
                    <a:lnTo>
                      <a:pt x="3356" y="792"/>
                    </a:lnTo>
                    <a:lnTo>
                      <a:pt x="3362" y="778"/>
                    </a:lnTo>
                    <a:lnTo>
                      <a:pt x="3366" y="768"/>
                    </a:lnTo>
                    <a:lnTo>
                      <a:pt x="3368" y="758"/>
                    </a:lnTo>
                    <a:lnTo>
                      <a:pt x="2892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8E79F0BE-FCEA-4911-B040-762F4A673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1825" y="7065963"/>
                <a:ext cx="5372100" cy="368300"/>
              </a:xfrm>
              <a:custGeom>
                <a:avLst/>
                <a:gdLst>
                  <a:gd name="T0" fmla="*/ 3360 w 3384"/>
                  <a:gd name="T1" fmla="*/ 0 h 232"/>
                  <a:gd name="T2" fmla="*/ 24 w 3384"/>
                  <a:gd name="T3" fmla="*/ 0 h 232"/>
                  <a:gd name="T4" fmla="*/ 8 w 3384"/>
                  <a:gd name="T5" fmla="*/ 22 h 232"/>
                  <a:gd name="T6" fmla="*/ 8 w 3384"/>
                  <a:gd name="T7" fmla="*/ 22 h 232"/>
                  <a:gd name="T8" fmla="*/ 4 w 3384"/>
                  <a:gd name="T9" fmla="*/ 56 h 232"/>
                  <a:gd name="T10" fmla="*/ 0 w 3384"/>
                  <a:gd name="T11" fmla="*/ 88 h 232"/>
                  <a:gd name="T12" fmla="*/ 0 w 3384"/>
                  <a:gd name="T13" fmla="*/ 126 h 232"/>
                  <a:gd name="T14" fmla="*/ 2 w 3384"/>
                  <a:gd name="T15" fmla="*/ 146 h 232"/>
                  <a:gd name="T16" fmla="*/ 6 w 3384"/>
                  <a:gd name="T17" fmla="*/ 166 h 232"/>
                  <a:gd name="T18" fmla="*/ 12 w 3384"/>
                  <a:gd name="T19" fmla="*/ 184 h 232"/>
                  <a:gd name="T20" fmla="*/ 20 w 3384"/>
                  <a:gd name="T21" fmla="*/ 200 h 232"/>
                  <a:gd name="T22" fmla="*/ 30 w 3384"/>
                  <a:gd name="T23" fmla="*/ 212 h 232"/>
                  <a:gd name="T24" fmla="*/ 44 w 3384"/>
                  <a:gd name="T25" fmla="*/ 222 h 232"/>
                  <a:gd name="T26" fmla="*/ 52 w 3384"/>
                  <a:gd name="T27" fmla="*/ 226 h 232"/>
                  <a:gd name="T28" fmla="*/ 60 w 3384"/>
                  <a:gd name="T29" fmla="*/ 230 h 232"/>
                  <a:gd name="T30" fmla="*/ 70 w 3384"/>
                  <a:gd name="T31" fmla="*/ 232 h 232"/>
                  <a:gd name="T32" fmla="*/ 82 w 3384"/>
                  <a:gd name="T33" fmla="*/ 232 h 232"/>
                  <a:gd name="T34" fmla="*/ 82 w 3384"/>
                  <a:gd name="T35" fmla="*/ 232 h 232"/>
                  <a:gd name="T36" fmla="*/ 928 w 3384"/>
                  <a:gd name="T37" fmla="*/ 232 h 232"/>
                  <a:gd name="T38" fmla="*/ 1686 w 3384"/>
                  <a:gd name="T39" fmla="*/ 232 h 232"/>
                  <a:gd name="T40" fmla="*/ 1692 w 3384"/>
                  <a:gd name="T41" fmla="*/ 232 h 232"/>
                  <a:gd name="T42" fmla="*/ 1698 w 3384"/>
                  <a:gd name="T43" fmla="*/ 232 h 232"/>
                  <a:gd name="T44" fmla="*/ 1698 w 3384"/>
                  <a:gd name="T45" fmla="*/ 232 h 232"/>
                  <a:gd name="T46" fmla="*/ 2456 w 3384"/>
                  <a:gd name="T47" fmla="*/ 232 h 232"/>
                  <a:gd name="T48" fmla="*/ 3302 w 3384"/>
                  <a:gd name="T49" fmla="*/ 232 h 232"/>
                  <a:gd name="T50" fmla="*/ 3302 w 3384"/>
                  <a:gd name="T51" fmla="*/ 232 h 232"/>
                  <a:gd name="T52" fmla="*/ 3314 w 3384"/>
                  <a:gd name="T53" fmla="*/ 232 h 232"/>
                  <a:gd name="T54" fmla="*/ 3324 w 3384"/>
                  <a:gd name="T55" fmla="*/ 230 h 232"/>
                  <a:gd name="T56" fmla="*/ 3332 w 3384"/>
                  <a:gd name="T57" fmla="*/ 226 h 232"/>
                  <a:gd name="T58" fmla="*/ 3340 w 3384"/>
                  <a:gd name="T59" fmla="*/ 222 h 232"/>
                  <a:gd name="T60" fmla="*/ 3354 w 3384"/>
                  <a:gd name="T61" fmla="*/ 212 h 232"/>
                  <a:gd name="T62" fmla="*/ 3364 w 3384"/>
                  <a:gd name="T63" fmla="*/ 200 h 232"/>
                  <a:gd name="T64" fmla="*/ 3372 w 3384"/>
                  <a:gd name="T65" fmla="*/ 184 h 232"/>
                  <a:gd name="T66" fmla="*/ 3378 w 3384"/>
                  <a:gd name="T67" fmla="*/ 166 h 232"/>
                  <a:gd name="T68" fmla="*/ 3382 w 3384"/>
                  <a:gd name="T69" fmla="*/ 146 h 232"/>
                  <a:gd name="T70" fmla="*/ 3384 w 3384"/>
                  <a:gd name="T71" fmla="*/ 126 h 232"/>
                  <a:gd name="T72" fmla="*/ 3384 w 3384"/>
                  <a:gd name="T73" fmla="*/ 88 h 232"/>
                  <a:gd name="T74" fmla="*/ 3380 w 3384"/>
                  <a:gd name="T75" fmla="*/ 56 h 232"/>
                  <a:gd name="T76" fmla="*/ 3376 w 3384"/>
                  <a:gd name="T77" fmla="*/ 22 h 232"/>
                  <a:gd name="T78" fmla="*/ 3360 w 3384"/>
                  <a:gd name="T7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4" h="232">
                    <a:moveTo>
                      <a:pt x="3360" y="0"/>
                    </a:moveTo>
                    <a:lnTo>
                      <a:pt x="24" y="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56"/>
                    </a:lnTo>
                    <a:lnTo>
                      <a:pt x="0" y="88"/>
                    </a:lnTo>
                    <a:lnTo>
                      <a:pt x="0" y="126"/>
                    </a:lnTo>
                    <a:lnTo>
                      <a:pt x="2" y="146"/>
                    </a:lnTo>
                    <a:lnTo>
                      <a:pt x="6" y="166"/>
                    </a:lnTo>
                    <a:lnTo>
                      <a:pt x="12" y="184"/>
                    </a:lnTo>
                    <a:lnTo>
                      <a:pt x="20" y="200"/>
                    </a:lnTo>
                    <a:lnTo>
                      <a:pt x="30" y="212"/>
                    </a:lnTo>
                    <a:lnTo>
                      <a:pt x="44" y="222"/>
                    </a:lnTo>
                    <a:lnTo>
                      <a:pt x="52" y="226"/>
                    </a:lnTo>
                    <a:lnTo>
                      <a:pt x="60" y="230"/>
                    </a:lnTo>
                    <a:lnTo>
                      <a:pt x="70" y="232"/>
                    </a:lnTo>
                    <a:lnTo>
                      <a:pt x="82" y="232"/>
                    </a:lnTo>
                    <a:lnTo>
                      <a:pt x="82" y="232"/>
                    </a:lnTo>
                    <a:lnTo>
                      <a:pt x="928" y="232"/>
                    </a:lnTo>
                    <a:lnTo>
                      <a:pt x="1686" y="232"/>
                    </a:lnTo>
                    <a:lnTo>
                      <a:pt x="1692" y="232"/>
                    </a:lnTo>
                    <a:lnTo>
                      <a:pt x="1698" y="232"/>
                    </a:lnTo>
                    <a:lnTo>
                      <a:pt x="1698" y="232"/>
                    </a:lnTo>
                    <a:lnTo>
                      <a:pt x="2456" y="232"/>
                    </a:lnTo>
                    <a:lnTo>
                      <a:pt x="3302" y="232"/>
                    </a:lnTo>
                    <a:lnTo>
                      <a:pt x="3302" y="232"/>
                    </a:lnTo>
                    <a:lnTo>
                      <a:pt x="3314" y="232"/>
                    </a:lnTo>
                    <a:lnTo>
                      <a:pt x="3324" y="230"/>
                    </a:lnTo>
                    <a:lnTo>
                      <a:pt x="3332" y="226"/>
                    </a:lnTo>
                    <a:lnTo>
                      <a:pt x="3340" y="222"/>
                    </a:lnTo>
                    <a:lnTo>
                      <a:pt x="3354" y="212"/>
                    </a:lnTo>
                    <a:lnTo>
                      <a:pt x="3364" y="200"/>
                    </a:lnTo>
                    <a:lnTo>
                      <a:pt x="3372" y="184"/>
                    </a:lnTo>
                    <a:lnTo>
                      <a:pt x="3378" y="166"/>
                    </a:lnTo>
                    <a:lnTo>
                      <a:pt x="3382" y="146"/>
                    </a:lnTo>
                    <a:lnTo>
                      <a:pt x="3384" y="126"/>
                    </a:lnTo>
                    <a:lnTo>
                      <a:pt x="3384" y="88"/>
                    </a:lnTo>
                    <a:lnTo>
                      <a:pt x="3380" y="56"/>
                    </a:lnTo>
                    <a:lnTo>
                      <a:pt x="3376" y="22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30">
              <a:extLst>
                <a:ext uri="{FF2B5EF4-FFF2-40B4-BE49-F238E27FC236}">
                  <a16:creationId xmlns:a16="http://schemas.microsoft.com/office/drawing/2014/main" id="{3AC09D59-9F92-4210-9432-6ACD365A41E2}"/>
                </a:ext>
              </a:extLst>
            </p:cNvPr>
            <p:cNvGrpSpPr/>
            <p:nvPr/>
          </p:nvGrpSpPr>
          <p:grpSpPr>
            <a:xfrm>
              <a:off x="10306050" y="6827838"/>
              <a:ext cx="3644900" cy="1047750"/>
              <a:chOff x="10366375" y="4713288"/>
              <a:chExt cx="3644900" cy="1047750"/>
            </a:xfrm>
            <a:grpFill/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CA93F604-EE1B-4928-AAAF-BAE0334D8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2725" y="4713288"/>
                <a:ext cx="3629025" cy="901700"/>
              </a:xfrm>
              <a:custGeom>
                <a:avLst/>
                <a:gdLst>
                  <a:gd name="T0" fmla="*/ 1964 w 2286"/>
                  <a:gd name="T1" fmla="*/ 0 h 568"/>
                  <a:gd name="T2" fmla="*/ 1152 w 2286"/>
                  <a:gd name="T3" fmla="*/ 0 h 568"/>
                  <a:gd name="T4" fmla="*/ 1136 w 2286"/>
                  <a:gd name="T5" fmla="*/ 0 h 568"/>
                  <a:gd name="T6" fmla="*/ 324 w 2286"/>
                  <a:gd name="T7" fmla="*/ 0 h 568"/>
                  <a:gd name="T8" fmla="*/ 0 w 2286"/>
                  <a:gd name="T9" fmla="*/ 514 h 568"/>
                  <a:gd name="T10" fmla="*/ 0 w 2286"/>
                  <a:gd name="T11" fmla="*/ 514 h 568"/>
                  <a:gd name="T12" fmla="*/ 2 w 2286"/>
                  <a:gd name="T13" fmla="*/ 520 h 568"/>
                  <a:gd name="T14" fmla="*/ 4 w 2286"/>
                  <a:gd name="T15" fmla="*/ 528 h 568"/>
                  <a:gd name="T16" fmla="*/ 8 w 2286"/>
                  <a:gd name="T17" fmla="*/ 536 h 568"/>
                  <a:gd name="T18" fmla="*/ 14 w 2286"/>
                  <a:gd name="T19" fmla="*/ 546 h 568"/>
                  <a:gd name="T20" fmla="*/ 24 w 2286"/>
                  <a:gd name="T21" fmla="*/ 554 h 568"/>
                  <a:gd name="T22" fmla="*/ 36 w 2286"/>
                  <a:gd name="T23" fmla="*/ 562 h 568"/>
                  <a:gd name="T24" fmla="*/ 52 w 2286"/>
                  <a:gd name="T25" fmla="*/ 568 h 568"/>
                  <a:gd name="T26" fmla="*/ 1136 w 2286"/>
                  <a:gd name="T27" fmla="*/ 568 h 568"/>
                  <a:gd name="T28" fmla="*/ 1152 w 2286"/>
                  <a:gd name="T29" fmla="*/ 568 h 568"/>
                  <a:gd name="T30" fmla="*/ 2236 w 2286"/>
                  <a:gd name="T31" fmla="*/ 568 h 568"/>
                  <a:gd name="T32" fmla="*/ 2236 w 2286"/>
                  <a:gd name="T33" fmla="*/ 568 h 568"/>
                  <a:gd name="T34" fmla="*/ 2252 w 2286"/>
                  <a:gd name="T35" fmla="*/ 562 h 568"/>
                  <a:gd name="T36" fmla="*/ 2264 w 2286"/>
                  <a:gd name="T37" fmla="*/ 554 h 568"/>
                  <a:gd name="T38" fmla="*/ 2272 w 2286"/>
                  <a:gd name="T39" fmla="*/ 546 h 568"/>
                  <a:gd name="T40" fmla="*/ 2280 w 2286"/>
                  <a:gd name="T41" fmla="*/ 536 h 568"/>
                  <a:gd name="T42" fmla="*/ 2284 w 2286"/>
                  <a:gd name="T43" fmla="*/ 528 h 568"/>
                  <a:gd name="T44" fmla="*/ 2286 w 2286"/>
                  <a:gd name="T45" fmla="*/ 520 h 568"/>
                  <a:gd name="T46" fmla="*/ 2286 w 2286"/>
                  <a:gd name="T47" fmla="*/ 514 h 568"/>
                  <a:gd name="T48" fmla="*/ 1964 w 2286"/>
                  <a:gd name="T4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86" h="568">
                    <a:moveTo>
                      <a:pt x="1964" y="0"/>
                    </a:moveTo>
                    <a:lnTo>
                      <a:pt x="1152" y="0"/>
                    </a:lnTo>
                    <a:lnTo>
                      <a:pt x="1136" y="0"/>
                    </a:lnTo>
                    <a:lnTo>
                      <a:pt x="324" y="0"/>
                    </a:lnTo>
                    <a:lnTo>
                      <a:pt x="0" y="514"/>
                    </a:lnTo>
                    <a:lnTo>
                      <a:pt x="0" y="514"/>
                    </a:lnTo>
                    <a:lnTo>
                      <a:pt x="2" y="520"/>
                    </a:lnTo>
                    <a:lnTo>
                      <a:pt x="4" y="528"/>
                    </a:lnTo>
                    <a:lnTo>
                      <a:pt x="8" y="536"/>
                    </a:lnTo>
                    <a:lnTo>
                      <a:pt x="14" y="546"/>
                    </a:lnTo>
                    <a:lnTo>
                      <a:pt x="24" y="554"/>
                    </a:lnTo>
                    <a:lnTo>
                      <a:pt x="36" y="562"/>
                    </a:lnTo>
                    <a:lnTo>
                      <a:pt x="52" y="568"/>
                    </a:lnTo>
                    <a:lnTo>
                      <a:pt x="1136" y="568"/>
                    </a:lnTo>
                    <a:lnTo>
                      <a:pt x="1152" y="568"/>
                    </a:lnTo>
                    <a:lnTo>
                      <a:pt x="2236" y="568"/>
                    </a:lnTo>
                    <a:lnTo>
                      <a:pt x="2236" y="568"/>
                    </a:lnTo>
                    <a:lnTo>
                      <a:pt x="2252" y="562"/>
                    </a:lnTo>
                    <a:lnTo>
                      <a:pt x="2264" y="554"/>
                    </a:lnTo>
                    <a:lnTo>
                      <a:pt x="2272" y="546"/>
                    </a:lnTo>
                    <a:lnTo>
                      <a:pt x="2280" y="536"/>
                    </a:lnTo>
                    <a:lnTo>
                      <a:pt x="2284" y="528"/>
                    </a:lnTo>
                    <a:lnTo>
                      <a:pt x="2286" y="520"/>
                    </a:lnTo>
                    <a:lnTo>
                      <a:pt x="2286" y="514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8C5F98A1-ECFC-4EEC-8248-9F6DE5318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6375" y="5510213"/>
                <a:ext cx="3644900" cy="250825"/>
              </a:xfrm>
              <a:custGeom>
                <a:avLst/>
                <a:gdLst>
                  <a:gd name="T0" fmla="*/ 2280 w 2296"/>
                  <a:gd name="T1" fmla="*/ 0 h 158"/>
                  <a:gd name="T2" fmla="*/ 16 w 2296"/>
                  <a:gd name="T3" fmla="*/ 0 h 158"/>
                  <a:gd name="T4" fmla="*/ 4 w 2296"/>
                  <a:gd name="T5" fmla="*/ 16 h 158"/>
                  <a:gd name="T6" fmla="*/ 4 w 2296"/>
                  <a:gd name="T7" fmla="*/ 16 h 158"/>
                  <a:gd name="T8" fmla="*/ 2 w 2296"/>
                  <a:gd name="T9" fmla="*/ 38 h 158"/>
                  <a:gd name="T10" fmla="*/ 0 w 2296"/>
                  <a:gd name="T11" fmla="*/ 60 h 158"/>
                  <a:gd name="T12" fmla="*/ 0 w 2296"/>
                  <a:gd name="T13" fmla="*/ 86 h 158"/>
                  <a:gd name="T14" fmla="*/ 0 w 2296"/>
                  <a:gd name="T15" fmla="*/ 100 h 158"/>
                  <a:gd name="T16" fmla="*/ 4 w 2296"/>
                  <a:gd name="T17" fmla="*/ 112 h 158"/>
                  <a:gd name="T18" fmla="*/ 6 w 2296"/>
                  <a:gd name="T19" fmla="*/ 124 h 158"/>
                  <a:gd name="T20" fmla="*/ 12 w 2296"/>
                  <a:gd name="T21" fmla="*/ 134 h 158"/>
                  <a:gd name="T22" fmla="*/ 20 w 2296"/>
                  <a:gd name="T23" fmla="*/ 144 h 158"/>
                  <a:gd name="T24" fmla="*/ 28 w 2296"/>
                  <a:gd name="T25" fmla="*/ 152 h 158"/>
                  <a:gd name="T26" fmla="*/ 40 w 2296"/>
                  <a:gd name="T27" fmla="*/ 156 h 158"/>
                  <a:gd name="T28" fmla="*/ 54 w 2296"/>
                  <a:gd name="T29" fmla="*/ 158 h 158"/>
                  <a:gd name="T30" fmla="*/ 54 w 2296"/>
                  <a:gd name="T31" fmla="*/ 158 h 158"/>
                  <a:gd name="T32" fmla="*/ 628 w 2296"/>
                  <a:gd name="T33" fmla="*/ 158 h 158"/>
                  <a:gd name="T34" fmla="*/ 1144 w 2296"/>
                  <a:gd name="T35" fmla="*/ 158 h 158"/>
                  <a:gd name="T36" fmla="*/ 1148 w 2296"/>
                  <a:gd name="T37" fmla="*/ 158 h 158"/>
                  <a:gd name="T38" fmla="*/ 1152 w 2296"/>
                  <a:gd name="T39" fmla="*/ 158 h 158"/>
                  <a:gd name="T40" fmla="*/ 1152 w 2296"/>
                  <a:gd name="T41" fmla="*/ 158 h 158"/>
                  <a:gd name="T42" fmla="*/ 1666 w 2296"/>
                  <a:gd name="T43" fmla="*/ 158 h 158"/>
                  <a:gd name="T44" fmla="*/ 2242 w 2296"/>
                  <a:gd name="T45" fmla="*/ 158 h 158"/>
                  <a:gd name="T46" fmla="*/ 2242 w 2296"/>
                  <a:gd name="T47" fmla="*/ 158 h 158"/>
                  <a:gd name="T48" fmla="*/ 2256 w 2296"/>
                  <a:gd name="T49" fmla="*/ 156 h 158"/>
                  <a:gd name="T50" fmla="*/ 2266 w 2296"/>
                  <a:gd name="T51" fmla="*/ 152 h 158"/>
                  <a:gd name="T52" fmla="*/ 2276 w 2296"/>
                  <a:gd name="T53" fmla="*/ 144 h 158"/>
                  <a:gd name="T54" fmla="*/ 2284 w 2296"/>
                  <a:gd name="T55" fmla="*/ 134 h 158"/>
                  <a:gd name="T56" fmla="*/ 2288 w 2296"/>
                  <a:gd name="T57" fmla="*/ 124 h 158"/>
                  <a:gd name="T58" fmla="*/ 2292 w 2296"/>
                  <a:gd name="T59" fmla="*/ 112 h 158"/>
                  <a:gd name="T60" fmla="*/ 2296 w 2296"/>
                  <a:gd name="T61" fmla="*/ 100 h 158"/>
                  <a:gd name="T62" fmla="*/ 2296 w 2296"/>
                  <a:gd name="T63" fmla="*/ 86 h 158"/>
                  <a:gd name="T64" fmla="*/ 2296 w 2296"/>
                  <a:gd name="T65" fmla="*/ 60 h 158"/>
                  <a:gd name="T66" fmla="*/ 2294 w 2296"/>
                  <a:gd name="T67" fmla="*/ 38 h 158"/>
                  <a:gd name="T68" fmla="*/ 2290 w 2296"/>
                  <a:gd name="T69" fmla="*/ 16 h 158"/>
                  <a:gd name="T70" fmla="*/ 2280 w 2296"/>
                  <a:gd name="T7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96" h="158">
                    <a:moveTo>
                      <a:pt x="2280" y="0"/>
                    </a:moveTo>
                    <a:lnTo>
                      <a:pt x="1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38"/>
                    </a:lnTo>
                    <a:lnTo>
                      <a:pt x="0" y="60"/>
                    </a:lnTo>
                    <a:lnTo>
                      <a:pt x="0" y="86"/>
                    </a:lnTo>
                    <a:lnTo>
                      <a:pt x="0" y="100"/>
                    </a:lnTo>
                    <a:lnTo>
                      <a:pt x="4" y="112"/>
                    </a:lnTo>
                    <a:lnTo>
                      <a:pt x="6" y="124"/>
                    </a:lnTo>
                    <a:lnTo>
                      <a:pt x="12" y="134"/>
                    </a:lnTo>
                    <a:lnTo>
                      <a:pt x="20" y="144"/>
                    </a:lnTo>
                    <a:lnTo>
                      <a:pt x="28" y="152"/>
                    </a:lnTo>
                    <a:lnTo>
                      <a:pt x="40" y="156"/>
                    </a:lnTo>
                    <a:lnTo>
                      <a:pt x="54" y="158"/>
                    </a:lnTo>
                    <a:lnTo>
                      <a:pt x="54" y="158"/>
                    </a:lnTo>
                    <a:lnTo>
                      <a:pt x="628" y="158"/>
                    </a:lnTo>
                    <a:lnTo>
                      <a:pt x="1144" y="158"/>
                    </a:lnTo>
                    <a:lnTo>
                      <a:pt x="1148" y="158"/>
                    </a:lnTo>
                    <a:lnTo>
                      <a:pt x="1152" y="158"/>
                    </a:lnTo>
                    <a:lnTo>
                      <a:pt x="1152" y="158"/>
                    </a:lnTo>
                    <a:lnTo>
                      <a:pt x="1666" y="158"/>
                    </a:lnTo>
                    <a:lnTo>
                      <a:pt x="2242" y="158"/>
                    </a:lnTo>
                    <a:lnTo>
                      <a:pt x="2242" y="158"/>
                    </a:lnTo>
                    <a:lnTo>
                      <a:pt x="2256" y="156"/>
                    </a:lnTo>
                    <a:lnTo>
                      <a:pt x="2266" y="152"/>
                    </a:lnTo>
                    <a:lnTo>
                      <a:pt x="2276" y="144"/>
                    </a:lnTo>
                    <a:lnTo>
                      <a:pt x="2284" y="134"/>
                    </a:lnTo>
                    <a:lnTo>
                      <a:pt x="2288" y="124"/>
                    </a:lnTo>
                    <a:lnTo>
                      <a:pt x="2292" y="112"/>
                    </a:lnTo>
                    <a:lnTo>
                      <a:pt x="2296" y="100"/>
                    </a:lnTo>
                    <a:lnTo>
                      <a:pt x="2296" y="86"/>
                    </a:lnTo>
                    <a:lnTo>
                      <a:pt x="2296" y="60"/>
                    </a:lnTo>
                    <a:lnTo>
                      <a:pt x="2294" y="38"/>
                    </a:lnTo>
                    <a:lnTo>
                      <a:pt x="2290" y="16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31">
              <a:extLst>
                <a:ext uri="{FF2B5EF4-FFF2-40B4-BE49-F238E27FC236}">
                  <a16:creationId xmlns:a16="http://schemas.microsoft.com/office/drawing/2014/main" id="{0CD05D8D-58DF-4B50-83DF-E8DADE1C4278}"/>
                </a:ext>
              </a:extLst>
            </p:cNvPr>
            <p:cNvGrpSpPr/>
            <p:nvPr/>
          </p:nvGrpSpPr>
          <p:grpSpPr>
            <a:xfrm>
              <a:off x="10868025" y="6008688"/>
              <a:ext cx="2520950" cy="727075"/>
              <a:chOff x="10928350" y="3894138"/>
              <a:chExt cx="2520950" cy="727075"/>
            </a:xfrm>
            <a:grpFill/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324FDE31-A71F-4D8E-B722-C6DC70FF1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1525" y="3894138"/>
                <a:ext cx="2511425" cy="625475"/>
              </a:xfrm>
              <a:custGeom>
                <a:avLst/>
                <a:gdLst>
                  <a:gd name="T0" fmla="*/ 1360 w 1582"/>
                  <a:gd name="T1" fmla="*/ 0 h 394"/>
                  <a:gd name="T2" fmla="*/ 798 w 1582"/>
                  <a:gd name="T3" fmla="*/ 0 h 394"/>
                  <a:gd name="T4" fmla="*/ 786 w 1582"/>
                  <a:gd name="T5" fmla="*/ 0 h 394"/>
                  <a:gd name="T6" fmla="*/ 224 w 1582"/>
                  <a:gd name="T7" fmla="*/ 0 h 394"/>
                  <a:gd name="T8" fmla="*/ 0 w 1582"/>
                  <a:gd name="T9" fmla="*/ 356 h 394"/>
                  <a:gd name="T10" fmla="*/ 0 w 1582"/>
                  <a:gd name="T11" fmla="*/ 356 h 394"/>
                  <a:gd name="T12" fmla="*/ 2 w 1582"/>
                  <a:gd name="T13" fmla="*/ 360 h 394"/>
                  <a:gd name="T14" fmla="*/ 6 w 1582"/>
                  <a:gd name="T15" fmla="*/ 372 h 394"/>
                  <a:gd name="T16" fmla="*/ 10 w 1582"/>
                  <a:gd name="T17" fmla="*/ 378 h 394"/>
                  <a:gd name="T18" fmla="*/ 16 w 1582"/>
                  <a:gd name="T19" fmla="*/ 384 h 394"/>
                  <a:gd name="T20" fmla="*/ 26 w 1582"/>
                  <a:gd name="T21" fmla="*/ 390 h 394"/>
                  <a:gd name="T22" fmla="*/ 36 w 1582"/>
                  <a:gd name="T23" fmla="*/ 394 h 394"/>
                  <a:gd name="T24" fmla="*/ 786 w 1582"/>
                  <a:gd name="T25" fmla="*/ 394 h 394"/>
                  <a:gd name="T26" fmla="*/ 798 w 1582"/>
                  <a:gd name="T27" fmla="*/ 394 h 394"/>
                  <a:gd name="T28" fmla="*/ 1548 w 1582"/>
                  <a:gd name="T29" fmla="*/ 394 h 394"/>
                  <a:gd name="T30" fmla="*/ 1548 w 1582"/>
                  <a:gd name="T31" fmla="*/ 394 h 394"/>
                  <a:gd name="T32" fmla="*/ 1558 w 1582"/>
                  <a:gd name="T33" fmla="*/ 390 h 394"/>
                  <a:gd name="T34" fmla="*/ 1566 w 1582"/>
                  <a:gd name="T35" fmla="*/ 384 h 394"/>
                  <a:gd name="T36" fmla="*/ 1572 w 1582"/>
                  <a:gd name="T37" fmla="*/ 378 h 394"/>
                  <a:gd name="T38" fmla="*/ 1578 w 1582"/>
                  <a:gd name="T39" fmla="*/ 372 h 394"/>
                  <a:gd name="T40" fmla="*/ 1582 w 1582"/>
                  <a:gd name="T41" fmla="*/ 360 h 394"/>
                  <a:gd name="T42" fmla="*/ 1582 w 1582"/>
                  <a:gd name="T43" fmla="*/ 356 h 394"/>
                  <a:gd name="T44" fmla="*/ 1360 w 1582"/>
                  <a:gd name="T4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2" h="394">
                    <a:moveTo>
                      <a:pt x="1360" y="0"/>
                    </a:moveTo>
                    <a:lnTo>
                      <a:pt x="798" y="0"/>
                    </a:lnTo>
                    <a:lnTo>
                      <a:pt x="786" y="0"/>
                    </a:lnTo>
                    <a:lnTo>
                      <a:pt x="224" y="0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2" y="360"/>
                    </a:lnTo>
                    <a:lnTo>
                      <a:pt x="6" y="372"/>
                    </a:lnTo>
                    <a:lnTo>
                      <a:pt x="10" y="378"/>
                    </a:lnTo>
                    <a:lnTo>
                      <a:pt x="16" y="384"/>
                    </a:lnTo>
                    <a:lnTo>
                      <a:pt x="26" y="390"/>
                    </a:lnTo>
                    <a:lnTo>
                      <a:pt x="36" y="394"/>
                    </a:lnTo>
                    <a:lnTo>
                      <a:pt x="786" y="394"/>
                    </a:lnTo>
                    <a:lnTo>
                      <a:pt x="798" y="394"/>
                    </a:lnTo>
                    <a:lnTo>
                      <a:pt x="1548" y="394"/>
                    </a:lnTo>
                    <a:lnTo>
                      <a:pt x="1548" y="394"/>
                    </a:lnTo>
                    <a:lnTo>
                      <a:pt x="1558" y="390"/>
                    </a:lnTo>
                    <a:lnTo>
                      <a:pt x="1566" y="384"/>
                    </a:lnTo>
                    <a:lnTo>
                      <a:pt x="1572" y="378"/>
                    </a:lnTo>
                    <a:lnTo>
                      <a:pt x="1578" y="372"/>
                    </a:lnTo>
                    <a:lnTo>
                      <a:pt x="1582" y="360"/>
                    </a:lnTo>
                    <a:lnTo>
                      <a:pt x="1582" y="356"/>
                    </a:lnTo>
                    <a:lnTo>
                      <a:pt x="1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839E79ED-0DD7-4791-BD3F-266801855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8350" y="4446588"/>
                <a:ext cx="2520950" cy="174625"/>
              </a:xfrm>
              <a:custGeom>
                <a:avLst/>
                <a:gdLst>
                  <a:gd name="T0" fmla="*/ 1578 w 1588"/>
                  <a:gd name="T1" fmla="*/ 0 h 110"/>
                  <a:gd name="T2" fmla="*/ 10 w 1588"/>
                  <a:gd name="T3" fmla="*/ 0 h 110"/>
                  <a:gd name="T4" fmla="*/ 2 w 1588"/>
                  <a:gd name="T5" fmla="*/ 10 h 110"/>
                  <a:gd name="T6" fmla="*/ 2 w 1588"/>
                  <a:gd name="T7" fmla="*/ 10 h 110"/>
                  <a:gd name="T8" fmla="*/ 0 w 1588"/>
                  <a:gd name="T9" fmla="*/ 26 h 110"/>
                  <a:gd name="T10" fmla="*/ 0 w 1588"/>
                  <a:gd name="T11" fmla="*/ 42 h 110"/>
                  <a:gd name="T12" fmla="*/ 0 w 1588"/>
                  <a:gd name="T13" fmla="*/ 60 h 110"/>
                  <a:gd name="T14" fmla="*/ 2 w 1588"/>
                  <a:gd name="T15" fmla="*/ 78 h 110"/>
                  <a:gd name="T16" fmla="*/ 4 w 1588"/>
                  <a:gd name="T17" fmla="*/ 86 h 110"/>
                  <a:gd name="T18" fmla="*/ 8 w 1588"/>
                  <a:gd name="T19" fmla="*/ 94 h 110"/>
                  <a:gd name="T20" fmla="*/ 14 w 1588"/>
                  <a:gd name="T21" fmla="*/ 100 h 110"/>
                  <a:gd name="T22" fmla="*/ 20 w 1588"/>
                  <a:gd name="T23" fmla="*/ 104 h 110"/>
                  <a:gd name="T24" fmla="*/ 28 w 1588"/>
                  <a:gd name="T25" fmla="*/ 108 h 110"/>
                  <a:gd name="T26" fmla="*/ 36 w 1588"/>
                  <a:gd name="T27" fmla="*/ 110 h 110"/>
                  <a:gd name="T28" fmla="*/ 36 w 1588"/>
                  <a:gd name="T29" fmla="*/ 110 h 110"/>
                  <a:gd name="T30" fmla="*/ 790 w 1588"/>
                  <a:gd name="T31" fmla="*/ 110 h 110"/>
                  <a:gd name="T32" fmla="*/ 794 w 1588"/>
                  <a:gd name="T33" fmla="*/ 110 h 110"/>
                  <a:gd name="T34" fmla="*/ 796 w 1588"/>
                  <a:gd name="T35" fmla="*/ 110 h 110"/>
                  <a:gd name="T36" fmla="*/ 796 w 1588"/>
                  <a:gd name="T37" fmla="*/ 110 h 110"/>
                  <a:gd name="T38" fmla="*/ 1550 w 1588"/>
                  <a:gd name="T39" fmla="*/ 110 h 110"/>
                  <a:gd name="T40" fmla="*/ 1550 w 1588"/>
                  <a:gd name="T41" fmla="*/ 110 h 110"/>
                  <a:gd name="T42" fmla="*/ 1560 w 1588"/>
                  <a:gd name="T43" fmla="*/ 108 h 110"/>
                  <a:gd name="T44" fmla="*/ 1568 w 1588"/>
                  <a:gd name="T45" fmla="*/ 104 h 110"/>
                  <a:gd name="T46" fmla="*/ 1574 w 1588"/>
                  <a:gd name="T47" fmla="*/ 100 h 110"/>
                  <a:gd name="T48" fmla="*/ 1580 w 1588"/>
                  <a:gd name="T49" fmla="*/ 94 h 110"/>
                  <a:gd name="T50" fmla="*/ 1584 w 1588"/>
                  <a:gd name="T51" fmla="*/ 86 h 110"/>
                  <a:gd name="T52" fmla="*/ 1586 w 1588"/>
                  <a:gd name="T53" fmla="*/ 78 h 110"/>
                  <a:gd name="T54" fmla="*/ 1588 w 1588"/>
                  <a:gd name="T55" fmla="*/ 60 h 110"/>
                  <a:gd name="T56" fmla="*/ 1588 w 1588"/>
                  <a:gd name="T57" fmla="*/ 42 h 110"/>
                  <a:gd name="T58" fmla="*/ 1588 w 1588"/>
                  <a:gd name="T59" fmla="*/ 26 h 110"/>
                  <a:gd name="T60" fmla="*/ 1584 w 1588"/>
                  <a:gd name="T61" fmla="*/ 10 h 110"/>
                  <a:gd name="T62" fmla="*/ 1578 w 158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88" h="110">
                    <a:moveTo>
                      <a:pt x="1578" y="0"/>
                    </a:moveTo>
                    <a:lnTo>
                      <a:pt x="10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26"/>
                    </a:lnTo>
                    <a:lnTo>
                      <a:pt x="0" y="42"/>
                    </a:lnTo>
                    <a:lnTo>
                      <a:pt x="0" y="60"/>
                    </a:lnTo>
                    <a:lnTo>
                      <a:pt x="2" y="78"/>
                    </a:lnTo>
                    <a:lnTo>
                      <a:pt x="4" y="86"/>
                    </a:lnTo>
                    <a:lnTo>
                      <a:pt x="8" y="94"/>
                    </a:lnTo>
                    <a:lnTo>
                      <a:pt x="14" y="100"/>
                    </a:lnTo>
                    <a:lnTo>
                      <a:pt x="20" y="104"/>
                    </a:lnTo>
                    <a:lnTo>
                      <a:pt x="28" y="108"/>
                    </a:lnTo>
                    <a:lnTo>
                      <a:pt x="36" y="110"/>
                    </a:lnTo>
                    <a:lnTo>
                      <a:pt x="36" y="110"/>
                    </a:lnTo>
                    <a:lnTo>
                      <a:pt x="790" y="110"/>
                    </a:lnTo>
                    <a:lnTo>
                      <a:pt x="794" y="110"/>
                    </a:lnTo>
                    <a:lnTo>
                      <a:pt x="796" y="110"/>
                    </a:lnTo>
                    <a:lnTo>
                      <a:pt x="796" y="110"/>
                    </a:lnTo>
                    <a:lnTo>
                      <a:pt x="1550" y="110"/>
                    </a:lnTo>
                    <a:lnTo>
                      <a:pt x="1550" y="110"/>
                    </a:lnTo>
                    <a:lnTo>
                      <a:pt x="1560" y="108"/>
                    </a:lnTo>
                    <a:lnTo>
                      <a:pt x="1568" y="104"/>
                    </a:lnTo>
                    <a:lnTo>
                      <a:pt x="1574" y="100"/>
                    </a:lnTo>
                    <a:lnTo>
                      <a:pt x="1580" y="94"/>
                    </a:lnTo>
                    <a:lnTo>
                      <a:pt x="1584" y="86"/>
                    </a:lnTo>
                    <a:lnTo>
                      <a:pt x="1586" y="78"/>
                    </a:lnTo>
                    <a:lnTo>
                      <a:pt x="1588" y="60"/>
                    </a:lnTo>
                    <a:lnTo>
                      <a:pt x="1588" y="42"/>
                    </a:lnTo>
                    <a:lnTo>
                      <a:pt x="1588" y="26"/>
                    </a:lnTo>
                    <a:lnTo>
                      <a:pt x="1584" y="10"/>
                    </a:lnTo>
                    <a:lnTo>
                      <a:pt x="157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53" name="Freeform 41">
            <a:extLst>
              <a:ext uri="{FF2B5EF4-FFF2-40B4-BE49-F238E27FC236}">
                <a16:creationId xmlns:a16="http://schemas.microsoft.com/office/drawing/2014/main" id="{1A08544A-BD0A-4937-9E8D-D50D1D4B757A}"/>
              </a:ext>
            </a:extLst>
          </p:cNvPr>
          <p:cNvSpPr>
            <a:spLocks/>
          </p:cNvSpPr>
          <p:nvPr/>
        </p:nvSpPr>
        <p:spPr bwMode="auto">
          <a:xfrm>
            <a:off x="2230816" y="1445527"/>
            <a:ext cx="767427" cy="1734489"/>
          </a:xfrm>
          <a:custGeom>
            <a:avLst/>
            <a:gdLst>
              <a:gd name="connsiteX0" fmla="*/ 758825 w 2819400"/>
              <a:gd name="connsiteY0" fmla="*/ 1717675 h 6372225"/>
              <a:gd name="connsiteX1" fmla="*/ 749300 w 2819400"/>
              <a:gd name="connsiteY1" fmla="*/ 1720850 h 6372225"/>
              <a:gd name="connsiteX2" fmla="*/ 742950 w 2819400"/>
              <a:gd name="connsiteY2" fmla="*/ 1724025 h 6372225"/>
              <a:gd name="connsiteX3" fmla="*/ 727075 w 2819400"/>
              <a:gd name="connsiteY3" fmla="*/ 1736725 h 6372225"/>
              <a:gd name="connsiteX4" fmla="*/ 717550 w 2819400"/>
              <a:gd name="connsiteY4" fmla="*/ 1752600 h 6372225"/>
              <a:gd name="connsiteX5" fmla="*/ 711200 w 2819400"/>
              <a:gd name="connsiteY5" fmla="*/ 1768475 h 6372225"/>
              <a:gd name="connsiteX6" fmla="*/ 704850 w 2819400"/>
              <a:gd name="connsiteY6" fmla="*/ 1784350 h 6372225"/>
              <a:gd name="connsiteX7" fmla="*/ 701675 w 2819400"/>
              <a:gd name="connsiteY7" fmla="*/ 1835150 h 6372225"/>
              <a:gd name="connsiteX8" fmla="*/ 695325 w 2819400"/>
              <a:gd name="connsiteY8" fmla="*/ 1885950 h 6372225"/>
              <a:gd name="connsiteX9" fmla="*/ 682625 w 2819400"/>
              <a:gd name="connsiteY9" fmla="*/ 1936750 h 6372225"/>
              <a:gd name="connsiteX10" fmla="*/ 666750 w 2819400"/>
              <a:gd name="connsiteY10" fmla="*/ 1981200 h 6372225"/>
              <a:gd name="connsiteX11" fmla="*/ 638175 w 2819400"/>
              <a:gd name="connsiteY11" fmla="*/ 2041525 h 6372225"/>
              <a:gd name="connsiteX12" fmla="*/ 609600 w 2819400"/>
              <a:gd name="connsiteY12" fmla="*/ 2092325 h 6372225"/>
              <a:gd name="connsiteX13" fmla="*/ 581025 w 2819400"/>
              <a:gd name="connsiteY13" fmla="*/ 2139950 h 6372225"/>
              <a:gd name="connsiteX14" fmla="*/ 549275 w 2819400"/>
              <a:gd name="connsiteY14" fmla="*/ 2178050 h 6372225"/>
              <a:gd name="connsiteX15" fmla="*/ 523875 w 2819400"/>
              <a:gd name="connsiteY15" fmla="*/ 2209800 h 6372225"/>
              <a:gd name="connsiteX16" fmla="*/ 504825 w 2819400"/>
              <a:gd name="connsiteY16" fmla="*/ 2235200 h 6372225"/>
              <a:gd name="connsiteX17" fmla="*/ 482600 w 2819400"/>
              <a:gd name="connsiteY17" fmla="*/ 2254250 h 6372225"/>
              <a:gd name="connsiteX18" fmla="*/ 508000 w 2819400"/>
              <a:gd name="connsiteY18" fmla="*/ 2257425 h 6372225"/>
              <a:gd name="connsiteX19" fmla="*/ 542925 w 2819400"/>
              <a:gd name="connsiteY19" fmla="*/ 2257425 h 6372225"/>
              <a:gd name="connsiteX20" fmla="*/ 581025 w 2819400"/>
              <a:gd name="connsiteY20" fmla="*/ 2254250 h 6372225"/>
              <a:gd name="connsiteX21" fmla="*/ 596900 w 2819400"/>
              <a:gd name="connsiteY21" fmla="*/ 2247900 h 6372225"/>
              <a:gd name="connsiteX22" fmla="*/ 609600 w 2819400"/>
              <a:gd name="connsiteY22" fmla="*/ 2244725 h 6372225"/>
              <a:gd name="connsiteX23" fmla="*/ 622300 w 2819400"/>
              <a:gd name="connsiteY23" fmla="*/ 2235200 h 6372225"/>
              <a:gd name="connsiteX24" fmla="*/ 638175 w 2819400"/>
              <a:gd name="connsiteY24" fmla="*/ 2228850 h 6372225"/>
              <a:gd name="connsiteX25" fmla="*/ 682625 w 2819400"/>
              <a:gd name="connsiteY25" fmla="*/ 2219325 h 6372225"/>
              <a:gd name="connsiteX26" fmla="*/ 736600 w 2819400"/>
              <a:gd name="connsiteY26" fmla="*/ 2209800 h 6372225"/>
              <a:gd name="connsiteX27" fmla="*/ 752475 w 2819400"/>
              <a:gd name="connsiteY27" fmla="*/ 2184400 h 6372225"/>
              <a:gd name="connsiteX28" fmla="*/ 771525 w 2819400"/>
              <a:gd name="connsiteY28" fmla="*/ 2143125 h 6372225"/>
              <a:gd name="connsiteX29" fmla="*/ 790575 w 2819400"/>
              <a:gd name="connsiteY29" fmla="*/ 2098675 h 6372225"/>
              <a:gd name="connsiteX30" fmla="*/ 806450 w 2819400"/>
              <a:gd name="connsiteY30" fmla="*/ 2047875 h 6372225"/>
              <a:gd name="connsiteX31" fmla="*/ 819150 w 2819400"/>
              <a:gd name="connsiteY31" fmla="*/ 2000250 h 6372225"/>
              <a:gd name="connsiteX32" fmla="*/ 835025 w 2819400"/>
              <a:gd name="connsiteY32" fmla="*/ 1917700 h 6372225"/>
              <a:gd name="connsiteX33" fmla="*/ 841375 w 2819400"/>
              <a:gd name="connsiteY33" fmla="*/ 1885950 h 6372225"/>
              <a:gd name="connsiteX34" fmla="*/ 831850 w 2819400"/>
              <a:gd name="connsiteY34" fmla="*/ 1863725 h 6372225"/>
              <a:gd name="connsiteX35" fmla="*/ 822325 w 2819400"/>
              <a:gd name="connsiteY35" fmla="*/ 1841500 h 6372225"/>
              <a:gd name="connsiteX36" fmla="*/ 812800 w 2819400"/>
              <a:gd name="connsiteY36" fmla="*/ 1790700 h 6372225"/>
              <a:gd name="connsiteX37" fmla="*/ 806450 w 2819400"/>
              <a:gd name="connsiteY37" fmla="*/ 1752600 h 6372225"/>
              <a:gd name="connsiteX38" fmla="*/ 803275 w 2819400"/>
              <a:gd name="connsiteY38" fmla="*/ 1733550 h 6372225"/>
              <a:gd name="connsiteX39" fmla="*/ 790575 w 2819400"/>
              <a:gd name="connsiteY39" fmla="*/ 1727200 h 6372225"/>
              <a:gd name="connsiteX40" fmla="*/ 777875 w 2819400"/>
              <a:gd name="connsiteY40" fmla="*/ 1720850 h 6372225"/>
              <a:gd name="connsiteX41" fmla="*/ 768350 w 2819400"/>
              <a:gd name="connsiteY41" fmla="*/ 1717675 h 6372225"/>
              <a:gd name="connsiteX42" fmla="*/ 1400175 w 2819400"/>
              <a:gd name="connsiteY42" fmla="*/ 0 h 6372225"/>
              <a:gd name="connsiteX43" fmla="*/ 1450975 w 2819400"/>
              <a:gd name="connsiteY43" fmla="*/ 3175 h 6372225"/>
              <a:gd name="connsiteX44" fmla="*/ 1485900 w 2819400"/>
              <a:gd name="connsiteY44" fmla="*/ 9525 h 6372225"/>
              <a:gd name="connsiteX45" fmla="*/ 1520825 w 2819400"/>
              <a:gd name="connsiteY45" fmla="*/ 19050 h 6372225"/>
              <a:gd name="connsiteX46" fmla="*/ 1562100 w 2819400"/>
              <a:gd name="connsiteY46" fmla="*/ 34925 h 6372225"/>
              <a:gd name="connsiteX47" fmla="*/ 1603375 w 2819400"/>
              <a:gd name="connsiteY47" fmla="*/ 53975 h 6372225"/>
              <a:gd name="connsiteX48" fmla="*/ 1641475 w 2819400"/>
              <a:gd name="connsiteY48" fmla="*/ 79375 h 6372225"/>
              <a:gd name="connsiteX49" fmla="*/ 1660525 w 2819400"/>
              <a:gd name="connsiteY49" fmla="*/ 98425 h 6372225"/>
              <a:gd name="connsiteX50" fmla="*/ 1679575 w 2819400"/>
              <a:gd name="connsiteY50" fmla="*/ 114300 h 6372225"/>
              <a:gd name="connsiteX51" fmla="*/ 1695450 w 2819400"/>
              <a:gd name="connsiteY51" fmla="*/ 136525 h 6372225"/>
              <a:gd name="connsiteX52" fmla="*/ 1711325 w 2819400"/>
              <a:gd name="connsiteY52" fmla="*/ 158750 h 6372225"/>
              <a:gd name="connsiteX53" fmla="*/ 1727200 w 2819400"/>
              <a:gd name="connsiteY53" fmla="*/ 184150 h 6372225"/>
              <a:gd name="connsiteX54" fmla="*/ 1739900 w 2819400"/>
              <a:gd name="connsiteY54" fmla="*/ 212725 h 6372225"/>
              <a:gd name="connsiteX55" fmla="*/ 1752600 w 2819400"/>
              <a:gd name="connsiteY55" fmla="*/ 241300 h 6372225"/>
              <a:gd name="connsiteX56" fmla="*/ 1762125 w 2819400"/>
              <a:gd name="connsiteY56" fmla="*/ 276225 h 6372225"/>
              <a:gd name="connsiteX57" fmla="*/ 1768475 w 2819400"/>
              <a:gd name="connsiteY57" fmla="*/ 311150 h 6372225"/>
              <a:gd name="connsiteX58" fmla="*/ 1774825 w 2819400"/>
              <a:gd name="connsiteY58" fmla="*/ 352425 h 6372225"/>
              <a:gd name="connsiteX59" fmla="*/ 1778000 w 2819400"/>
              <a:gd name="connsiteY59" fmla="*/ 393700 h 6372225"/>
              <a:gd name="connsiteX60" fmla="*/ 1778000 w 2819400"/>
              <a:gd name="connsiteY60" fmla="*/ 438150 h 6372225"/>
              <a:gd name="connsiteX61" fmla="*/ 1778000 w 2819400"/>
              <a:gd name="connsiteY61" fmla="*/ 488950 h 6372225"/>
              <a:gd name="connsiteX62" fmla="*/ 1771650 w 2819400"/>
              <a:gd name="connsiteY62" fmla="*/ 539750 h 6372225"/>
              <a:gd name="connsiteX63" fmla="*/ 1778000 w 2819400"/>
              <a:gd name="connsiteY63" fmla="*/ 539750 h 6372225"/>
              <a:gd name="connsiteX64" fmla="*/ 1787525 w 2819400"/>
              <a:gd name="connsiteY64" fmla="*/ 542925 h 6372225"/>
              <a:gd name="connsiteX65" fmla="*/ 1793875 w 2819400"/>
              <a:gd name="connsiteY65" fmla="*/ 546100 h 6372225"/>
              <a:gd name="connsiteX66" fmla="*/ 1803400 w 2819400"/>
              <a:gd name="connsiteY66" fmla="*/ 552450 h 6372225"/>
              <a:gd name="connsiteX67" fmla="*/ 1809750 w 2819400"/>
              <a:gd name="connsiteY67" fmla="*/ 561975 h 6372225"/>
              <a:gd name="connsiteX68" fmla="*/ 1812925 w 2819400"/>
              <a:gd name="connsiteY68" fmla="*/ 577850 h 6372225"/>
              <a:gd name="connsiteX69" fmla="*/ 1812925 w 2819400"/>
              <a:gd name="connsiteY69" fmla="*/ 596900 h 6372225"/>
              <a:gd name="connsiteX70" fmla="*/ 1838325 w 2819400"/>
              <a:gd name="connsiteY70" fmla="*/ 590550 h 6372225"/>
              <a:gd name="connsiteX71" fmla="*/ 1863725 w 2819400"/>
              <a:gd name="connsiteY71" fmla="*/ 590550 h 6372225"/>
              <a:gd name="connsiteX72" fmla="*/ 1892300 w 2819400"/>
              <a:gd name="connsiteY72" fmla="*/ 590550 h 6372225"/>
              <a:gd name="connsiteX73" fmla="*/ 1911350 w 2819400"/>
              <a:gd name="connsiteY73" fmla="*/ 587375 h 6372225"/>
              <a:gd name="connsiteX74" fmla="*/ 1936750 w 2819400"/>
              <a:gd name="connsiteY74" fmla="*/ 581025 h 6372225"/>
              <a:gd name="connsiteX75" fmla="*/ 2006600 w 2819400"/>
              <a:gd name="connsiteY75" fmla="*/ 558800 h 6372225"/>
              <a:gd name="connsiteX76" fmla="*/ 2044700 w 2819400"/>
              <a:gd name="connsiteY76" fmla="*/ 546100 h 6372225"/>
              <a:gd name="connsiteX77" fmla="*/ 2085975 w 2819400"/>
              <a:gd name="connsiteY77" fmla="*/ 536575 h 6372225"/>
              <a:gd name="connsiteX78" fmla="*/ 2127250 w 2819400"/>
              <a:gd name="connsiteY78" fmla="*/ 533400 h 6372225"/>
              <a:gd name="connsiteX79" fmla="*/ 2168525 w 2819400"/>
              <a:gd name="connsiteY79" fmla="*/ 533400 h 6372225"/>
              <a:gd name="connsiteX80" fmla="*/ 2187575 w 2819400"/>
              <a:gd name="connsiteY80" fmla="*/ 523875 h 6372225"/>
              <a:gd name="connsiteX81" fmla="*/ 2238375 w 2819400"/>
              <a:gd name="connsiteY81" fmla="*/ 504825 h 6372225"/>
              <a:gd name="connsiteX82" fmla="*/ 2317750 w 2819400"/>
              <a:gd name="connsiteY82" fmla="*/ 479425 h 6372225"/>
              <a:gd name="connsiteX83" fmla="*/ 2362200 w 2819400"/>
              <a:gd name="connsiteY83" fmla="*/ 466725 h 6372225"/>
              <a:gd name="connsiteX84" fmla="*/ 2406650 w 2819400"/>
              <a:gd name="connsiteY84" fmla="*/ 457200 h 6372225"/>
              <a:gd name="connsiteX85" fmla="*/ 2457450 w 2819400"/>
              <a:gd name="connsiteY85" fmla="*/ 450850 h 6372225"/>
              <a:gd name="connsiteX86" fmla="*/ 2505075 w 2819400"/>
              <a:gd name="connsiteY86" fmla="*/ 444500 h 6372225"/>
              <a:gd name="connsiteX87" fmla="*/ 2552700 w 2819400"/>
              <a:gd name="connsiteY87" fmla="*/ 447675 h 6372225"/>
              <a:gd name="connsiteX88" fmla="*/ 2600325 w 2819400"/>
              <a:gd name="connsiteY88" fmla="*/ 454025 h 6372225"/>
              <a:gd name="connsiteX89" fmla="*/ 2622550 w 2819400"/>
              <a:gd name="connsiteY89" fmla="*/ 460375 h 6372225"/>
              <a:gd name="connsiteX90" fmla="*/ 2644775 w 2819400"/>
              <a:gd name="connsiteY90" fmla="*/ 466725 h 6372225"/>
              <a:gd name="connsiteX91" fmla="*/ 2663825 w 2819400"/>
              <a:gd name="connsiteY91" fmla="*/ 476250 h 6372225"/>
              <a:gd name="connsiteX92" fmla="*/ 2682875 w 2819400"/>
              <a:gd name="connsiteY92" fmla="*/ 488950 h 6372225"/>
              <a:gd name="connsiteX93" fmla="*/ 2698750 w 2819400"/>
              <a:gd name="connsiteY93" fmla="*/ 501650 h 6372225"/>
              <a:gd name="connsiteX94" fmla="*/ 2717800 w 2819400"/>
              <a:gd name="connsiteY94" fmla="*/ 517525 h 6372225"/>
              <a:gd name="connsiteX95" fmla="*/ 2730500 w 2819400"/>
              <a:gd name="connsiteY95" fmla="*/ 536575 h 6372225"/>
              <a:gd name="connsiteX96" fmla="*/ 2743200 w 2819400"/>
              <a:gd name="connsiteY96" fmla="*/ 555625 h 6372225"/>
              <a:gd name="connsiteX97" fmla="*/ 2746375 w 2819400"/>
              <a:gd name="connsiteY97" fmla="*/ 577850 h 6372225"/>
              <a:gd name="connsiteX98" fmla="*/ 2755900 w 2819400"/>
              <a:gd name="connsiteY98" fmla="*/ 628650 h 6372225"/>
              <a:gd name="connsiteX99" fmla="*/ 2768600 w 2819400"/>
              <a:gd name="connsiteY99" fmla="*/ 695325 h 6372225"/>
              <a:gd name="connsiteX100" fmla="*/ 2781300 w 2819400"/>
              <a:gd name="connsiteY100" fmla="*/ 727075 h 6372225"/>
              <a:gd name="connsiteX101" fmla="*/ 2794000 w 2819400"/>
              <a:gd name="connsiteY101" fmla="*/ 758825 h 6372225"/>
              <a:gd name="connsiteX102" fmla="*/ 2803525 w 2819400"/>
              <a:gd name="connsiteY102" fmla="*/ 812800 h 6372225"/>
              <a:gd name="connsiteX103" fmla="*/ 2809875 w 2819400"/>
              <a:gd name="connsiteY103" fmla="*/ 873125 h 6372225"/>
              <a:gd name="connsiteX104" fmla="*/ 2816225 w 2819400"/>
              <a:gd name="connsiteY104" fmla="*/ 958850 h 6372225"/>
              <a:gd name="connsiteX105" fmla="*/ 2819400 w 2819400"/>
              <a:gd name="connsiteY105" fmla="*/ 1060450 h 6372225"/>
              <a:gd name="connsiteX106" fmla="*/ 2819400 w 2819400"/>
              <a:gd name="connsiteY106" fmla="*/ 1117600 h 6372225"/>
              <a:gd name="connsiteX107" fmla="*/ 2816225 w 2819400"/>
              <a:gd name="connsiteY107" fmla="*/ 1177925 h 6372225"/>
              <a:gd name="connsiteX108" fmla="*/ 2809875 w 2819400"/>
              <a:gd name="connsiteY108" fmla="*/ 1244600 h 6372225"/>
              <a:gd name="connsiteX109" fmla="*/ 2803525 w 2819400"/>
              <a:gd name="connsiteY109" fmla="*/ 1311275 h 6372225"/>
              <a:gd name="connsiteX110" fmla="*/ 2790825 w 2819400"/>
              <a:gd name="connsiteY110" fmla="*/ 1381125 h 6372225"/>
              <a:gd name="connsiteX111" fmla="*/ 2778125 w 2819400"/>
              <a:gd name="connsiteY111" fmla="*/ 1457325 h 6372225"/>
              <a:gd name="connsiteX112" fmla="*/ 2787650 w 2819400"/>
              <a:gd name="connsiteY112" fmla="*/ 1555750 h 6372225"/>
              <a:gd name="connsiteX113" fmla="*/ 2790825 w 2819400"/>
              <a:gd name="connsiteY113" fmla="*/ 1641475 h 6372225"/>
              <a:gd name="connsiteX114" fmla="*/ 2790825 w 2819400"/>
              <a:gd name="connsiteY114" fmla="*/ 1679575 h 6372225"/>
              <a:gd name="connsiteX115" fmla="*/ 2790825 w 2819400"/>
              <a:gd name="connsiteY115" fmla="*/ 1714500 h 6372225"/>
              <a:gd name="connsiteX116" fmla="*/ 2787650 w 2819400"/>
              <a:gd name="connsiteY116" fmla="*/ 1800225 h 6372225"/>
              <a:gd name="connsiteX117" fmla="*/ 2784475 w 2819400"/>
              <a:gd name="connsiteY117" fmla="*/ 1908175 h 6372225"/>
              <a:gd name="connsiteX118" fmla="*/ 2781300 w 2819400"/>
              <a:gd name="connsiteY118" fmla="*/ 1958975 h 6372225"/>
              <a:gd name="connsiteX119" fmla="*/ 2774950 w 2819400"/>
              <a:gd name="connsiteY119" fmla="*/ 2009775 h 6372225"/>
              <a:gd name="connsiteX120" fmla="*/ 2762250 w 2819400"/>
              <a:gd name="connsiteY120" fmla="*/ 2047875 h 6372225"/>
              <a:gd name="connsiteX121" fmla="*/ 2755900 w 2819400"/>
              <a:gd name="connsiteY121" fmla="*/ 2063750 h 6372225"/>
              <a:gd name="connsiteX122" fmla="*/ 2746375 w 2819400"/>
              <a:gd name="connsiteY122" fmla="*/ 2076450 h 6372225"/>
              <a:gd name="connsiteX123" fmla="*/ 2670175 w 2819400"/>
              <a:gd name="connsiteY123" fmla="*/ 2159000 h 6372225"/>
              <a:gd name="connsiteX124" fmla="*/ 2628900 w 2819400"/>
              <a:gd name="connsiteY124" fmla="*/ 2200275 h 6372225"/>
              <a:gd name="connsiteX125" fmla="*/ 2597150 w 2819400"/>
              <a:gd name="connsiteY125" fmla="*/ 2228850 h 6372225"/>
              <a:gd name="connsiteX126" fmla="*/ 2571750 w 2819400"/>
              <a:gd name="connsiteY126" fmla="*/ 2247900 h 6372225"/>
              <a:gd name="connsiteX127" fmla="*/ 2555875 w 2819400"/>
              <a:gd name="connsiteY127" fmla="*/ 2251075 h 6372225"/>
              <a:gd name="connsiteX128" fmla="*/ 2536825 w 2819400"/>
              <a:gd name="connsiteY128" fmla="*/ 2254250 h 6372225"/>
              <a:gd name="connsiteX129" fmla="*/ 2514600 w 2819400"/>
              <a:gd name="connsiteY129" fmla="*/ 2257425 h 6372225"/>
              <a:gd name="connsiteX130" fmla="*/ 2492375 w 2819400"/>
              <a:gd name="connsiteY130" fmla="*/ 2257425 h 6372225"/>
              <a:gd name="connsiteX131" fmla="*/ 2479675 w 2819400"/>
              <a:gd name="connsiteY131" fmla="*/ 2254250 h 6372225"/>
              <a:gd name="connsiteX132" fmla="*/ 2476500 w 2819400"/>
              <a:gd name="connsiteY132" fmla="*/ 2251075 h 6372225"/>
              <a:gd name="connsiteX133" fmla="*/ 2476500 w 2819400"/>
              <a:gd name="connsiteY133" fmla="*/ 2247900 h 6372225"/>
              <a:gd name="connsiteX134" fmla="*/ 2479675 w 2819400"/>
              <a:gd name="connsiteY134" fmla="*/ 2241550 h 6372225"/>
              <a:gd name="connsiteX135" fmla="*/ 2489200 w 2819400"/>
              <a:gd name="connsiteY135" fmla="*/ 2232025 h 6372225"/>
              <a:gd name="connsiteX136" fmla="*/ 2520950 w 2819400"/>
              <a:gd name="connsiteY136" fmla="*/ 2212975 h 6372225"/>
              <a:gd name="connsiteX137" fmla="*/ 2498725 w 2819400"/>
              <a:gd name="connsiteY137" fmla="*/ 2203450 h 6372225"/>
              <a:gd name="connsiteX138" fmla="*/ 2479675 w 2819400"/>
              <a:gd name="connsiteY138" fmla="*/ 2193925 h 6372225"/>
              <a:gd name="connsiteX139" fmla="*/ 2457450 w 2819400"/>
              <a:gd name="connsiteY139" fmla="*/ 2181225 h 6372225"/>
              <a:gd name="connsiteX140" fmla="*/ 2444750 w 2819400"/>
              <a:gd name="connsiteY140" fmla="*/ 2168525 h 6372225"/>
              <a:gd name="connsiteX141" fmla="*/ 2441575 w 2819400"/>
              <a:gd name="connsiteY141" fmla="*/ 2165350 h 6372225"/>
              <a:gd name="connsiteX142" fmla="*/ 2441575 w 2819400"/>
              <a:gd name="connsiteY142" fmla="*/ 2159000 h 6372225"/>
              <a:gd name="connsiteX143" fmla="*/ 2444750 w 2819400"/>
              <a:gd name="connsiteY143" fmla="*/ 2155825 h 6372225"/>
              <a:gd name="connsiteX144" fmla="*/ 2454275 w 2819400"/>
              <a:gd name="connsiteY144" fmla="*/ 2152650 h 6372225"/>
              <a:gd name="connsiteX145" fmla="*/ 2489200 w 2819400"/>
              <a:gd name="connsiteY145" fmla="*/ 2149475 h 6372225"/>
              <a:gd name="connsiteX146" fmla="*/ 2543175 w 2819400"/>
              <a:gd name="connsiteY146" fmla="*/ 2149475 h 6372225"/>
              <a:gd name="connsiteX147" fmla="*/ 2527300 w 2819400"/>
              <a:gd name="connsiteY147" fmla="*/ 2139950 h 6372225"/>
              <a:gd name="connsiteX148" fmla="*/ 2492375 w 2819400"/>
              <a:gd name="connsiteY148" fmla="*/ 2117725 h 6372225"/>
              <a:gd name="connsiteX149" fmla="*/ 2479675 w 2819400"/>
              <a:gd name="connsiteY149" fmla="*/ 2108200 h 6372225"/>
              <a:gd name="connsiteX150" fmla="*/ 2473325 w 2819400"/>
              <a:gd name="connsiteY150" fmla="*/ 2098675 h 6372225"/>
              <a:gd name="connsiteX151" fmla="*/ 2476500 w 2819400"/>
              <a:gd name="connsiteY151" fmla="*/ 2095500 h 6372225"/>
              <a:gd name="connsiteX152" fmla="*/ 2479675 w 2819400"/>
              <a:gd name="connsiteY152" fmla="*/ 2092325 h 6372225"/>
              <a:gd name="connsiteX153" fmla="*/ 2498725 w 2819400"/>
              <a:gd name="connsiteY153" fmla="*/ 2089150 h 6372225"/>
              <a:gd name="connsiteX154" fmla="*/ 2511425 w 2819400"/>
              <a:gd name="connsiteY154" fmla="*/ 2092325 h 6372225"/>
              <a:gd name="connsiteX155" fmla="*/ 2543175 w 2819400"/>
              <a:gd name="connsiteY155" fmla="*/ 2098675 h 6372225"/>
              <a:gd name="connsiteX156" fmla="*/ 2559050 w 2819400"/>
              <a:gd name="connsiteY156" fmla="*/ 2101850 h 6372225"/>
              <a:gd name="connsiteX157" fmla="*/ 2578100 w 2819400"/>
              <a:gd name="connsiteY157" fmla="*/ 2101850 h 6372225"/>
              <a:gd name="connsiteX158" fmla="*/ 2593975 w 2819400"/>
              <a:gd name="connsiteY158" fmla="*/ 2101850 h 6372225"/>
              <a:gd name="connsiteX159" fmla="*/ 2603500 w 2819400"/>
              <a:gd name="connsiteY159" fmla="*/ 2095500 h 6372225"/>
              <a:gd name="connsiteX160" fmla="*/ 2600325 w 2819400"/>
              <a:gd name="connsiteY160" fmla="*/ 2085975 h 6372225"/>
              <a:gd name="connsiteX161" fmla="*/ 2587625 w 2819400"/>
              <a:gd name="connsiteY161" fmla="*/ 2063750 h 6372225"/>
              <a:gd name="connsiteX162" fmla="*/ 2578100 w 2819400"/>
              <a:gd name="connsiteY162" fmla="*/ 2054225 h 6372225"/>
              <a:gd name="connsiteX163" fmla="*/ 2568575 w 2819400"/>
              <a:gd name="connsiteY163" fmla="*/ 2044700 h 6372225"/>
              <a:gd name="connsiteX164" fmla="*/ 2555875 w 2819400"/>
              <a:gd name="connsiteY164" fmla="*/ 2038350 h 6372225"/>
              <a:gd name="connsiteX165" fmla="*/ 2543175 w 2819400"/>
              <a:gd name="connsiteY165" fmla="*/ 2035175 h 6372225"/>
              <a:gd name="connsiteX166" fmla="*/ 2540000 w 2819400"/>
              <a:gd name="connsiteY166" fmla="*/ 2028825 h 6372225"/>
              <a:gd name="connsiteX167" fmla="*/ 2536825 w 2819400"/>
              <a:gd name="connsiteY167" fmla="*/ 2019300 h 6372225"/>
              <a:gd name="connsiteX168" fmla="*/ 2536825 w 2819400"/>
              <a:gd name="connsiteY168" fmla="*/ 2012950 h 6372225"/>
              <a:gd name="connsiteX169" fmla="*/ 2540000 w 2819400"/>
              <a:gd name="connsiteY169" fmla="*/ 2006600 h 6372225"/>
              <a:gd name="connsiteX170" fmla="*/ 2549525 w 2819400"/>
              <a:gd name="connsiteY170" fmla="*/ 2003425 h 6372225"/>
              <a:gd name="connsiteX171" fmla="*/ 2571750 w 2819400"/>
              <a:gd name="connsiteY171" fmla="*/ 2006600 h 6372225"/>
              <a:gd name="connsiteX172" fmla="*/ 2600325 w 2819400"/>
              <a:gd name="connsiteY172" fmla="*/ 2016125 h 6372225"/>
              <a:gd name="connsiteX173" fmla="*/ 2603500 w 2819400"/>
              <a:gd name="connsiteY173" fmla="*/ 2003425 h 6372225"/>
              <a:gd name="connsiteX174" fmla="*/ 2603500 w 2819400"/>
              <a:gd name="connsiteY174" fmla="*/ 1987550 h 6372225"/>
              <a:gd name="connsiteX175" fmla="*/ 2600325 w 2819400"/>
              <a:gd name="connsiteY175" fmla="*/ 1971675 h 6372225"/>
              <a:gd name="connsiteX176" fmla="*/ 2590800 w 2819400"/>
              <a:gd name="connsiteY176" fmla="*/ 1955800 h 6372225"/>
              <a:gd name="connsiteX177" fmla="*/ 2584450 w 2819400"/>
              <a:gd name="connsiteY177" fmla="*/ 1946275 h 6372225"/>
              <a:gd name="connsiteX178" fmla="*/ 2578100 w 2819400"/>
              <a:gd name="connsiteY178" fmla="*/ 1939925 h 6372225"/>
              <a:gd name="connsiteX179" fmla="*/ 2565400 w 2819400"/>
              <a:gd name="connsiteY179" fmla="*/ 1936750 h 6372225"/>
              <a:gd name="connsiteX180" fmla="*/ 2552700 w 2819400"/>
              <a:gd name="connsiteY180" fmla="*/ 1933575 h 6372225"/>
              <a:gd name="connsiteX181" fmla="*/ 2536825 w 2819400"/>
              <a:gd name="connsiteY181" fmla="*/ 1930400 h 6372225"/>
              <a:gd name="connsiteX182" fmla="*/ 2517775 w 2819400"/>
              <a:gd name="connsiteY182" fmla="*/ 1930400 h 6372225"/>
              <a:gd name="connsiteX183" fmla="*/ 2508250 w 2819400"/>
              <a:gd name="connsiteY183" fmla="*/ 1930400 h 6372225"/>
              <a:gd name="connsiteX184" fmla="*/ 2486025 w 2819400"/>
              <a:gd name="connsiteY184" fmla="*/ 1936750 h 6372225"/>
              <a:gd name="connsiteX185" fmla="*/ 2473325 w 2819400"/>
              <a:gd name="connsiteY185" fmla="*/ 1943100 h 6372225"/>
              <a:gd name="connsiteX186" fmla="*/ 2460625 w 2819400"/>
              <a:gd name="connsiteY186" fmla="*/ 1949450 h 6372225"/>
              <a:gd name="connsiteX187" fmla="*/ 2447925 w 2819400"/>
              <a:gd name="connsiteY187" fmla="*/ 1955800 h 6372225"/>
              <a:gd name="connsiteX188" fmla="*/ 2438400 w 2819400"/>
              <a:gd name="connsiteY188" fmla="*/ 1968500 h 6372225"/>
              <a:gd name="connsiteX189" fmla="*/ 2416175 w 2819400"/>
              <a:gd name="connsiteY189" fmla="*/ 1984375 h 6372225"/>
              <a:gd name="connsiteX190" fmla="*/ 2390775 w 2819400"/>
              <a:gd name="connsiteY190" fmla="*/ 2000250 h 6372225"/>
              <a:gd name="connsiteX191" fmla="*/ 2365375 w 2819400"/>
              <a:gd name="connsiteY191" fmla="*/ 2016125 h 6372225"/>
              <a:gd name="connsiteX192" fmla="*/ 2339975 w 2819400"/>
              <a:gd name="connsiteY192" fmla="*/ 2022475 h 6372225"/>
              <a:gd name="connsiteX193" fmla="*/ 2327275 w 2819400"/>
              <a:gd name="connsiteY193" fmla="*/ 2022475 h 6372225"/>
              <a:gd name="connsiteX194" fmla="*/ 2320925 w 2819400"/>
              <a:gd name="connsiteY194" fmla="*/ 2019300 h 6372225"/>
              <a:gd name="connsiteX195" fmla="*/ 2314575 w 2819400"/>
              <a:gd name="connsiteY195" fmla="*/ 2016125 h 6372225"/>
              <a:gd name="connsiteX196" fmla="*/ 2311400 w 2819400"/>
              <a:gd name="connsiteY196" fmla="*/ 2003425 h 6372225"/>
              <a:gd name="connsiteX197" fmla="*/ 2311400 w 2819400"/>
              <a:gd name="connsiteY197" fmla="*/ 1987550 h 6372225"/>
              <a:gd name="connsiteX198" fmla="*/ 2314575 w 2819400"/>
              <a:gd name="connsiteY198" fmla="*/ 1968500 h 6372225"/>
              <a:gd name="connsiteX199" fmla="*/ 2339975 w 2819400"/>
              <a:gd name="connsiteY199" fmla="*/ 1949450 h 6372225"/>
              <a:gd name="connsiteX200" fmla="*/ 2365375 w 2819400"/>
              <a:gd name="connsiteY200" fmla="*/ 1933575 h 6372225"/>
              <a:gd name="connsiteX201" fmla="*/ 2390775 w 2819400"/>
              <a:gd name="connsiteY201" fmla="*/ 1920875 h 6372225"/>
              <a:gd name="connsiteX202" fmla="*/ 2403475 w 2819400"/>
              <a:gd name="connsiteY202" fmla="*/ 1911350 h 6372225"/>
              <a:gd name="connsiteX203" fmla="*/ 2413000 w 2819400"/>
              <a:gd name="connsiteY203" fmla="*/ 1905000 h 6372225"/>
              <a:gd name="connsiteX204" fmla="*/ 2432050 w 2819400"/>
              <a:gd name="connsiteY204" fmla="*/ 1882775 h 6372225"/>
              <a:gd name="connsiteX205" fmla="*/ 2447925 w 2819400"/>
              <a:gd name="connsiteY205" fmla="*/ 1860550 h 6372225"/>
              <a:gd name="connsiteX206" fmla="*/ 2460625 w 2819400"/>
              <a:gd name="connsiteY206" fmla="*/ 1835150 h 6372225"/>
              <a:gd name="connsiteX207" fmla="*/ 2498725 w 2819400"/>
              <a:gd name="connsiteY207" fmla="*/ 1768475 h 6372225"/>
              <a:gd name="connsiteX208" fmla="*/ 2524125 w 2819400"/>
              <a:gd name="connsiteY208" fmla="*/ 1730375 h 6372225"/>
              <a:gd name="connsiteX209" fmla="*/ 2536825 w 2819400"/>
              <a:gd name="connsiteY209" fmla="*/ 1714500 h 6372225"/>
              <a:gd name="connsiteX210" fmla="*/ 2552700 w 2819400"/>
              <a:gd name="connsiteY210" fmla="*/ 1701800 h 6372225"/>
              <a:gd name="connsiteX211" fmla="*/ 2565400 w 2819400"/>
              <a:gd name="connsiteY211" fmla="*/ 1689100 h 6372225"/>
              <a:gd name="connsiteX212" fmla="*/ 2574925 w 2819400"/>
              <a:gd name="connsiteY212" fmla="*/ 1676400 h 6372225"/>
              <a:gd name="connsiteX213" fmla="*/ 2584450 w 2819400"/>
              <a:gd name="connsiteY213" fmla="*/ 1660525 h 6372225"/>
              <a:gd name="connsiteX214" fmla="*/ 2587625 w 2819400"/>
              <a:gd name="connsiteY214" fmla="*/ 1647825 h 6372225"/>
              <a:gd name="connsiteX215" fmla="*/ 2590800 w 2819400"/>
              <a:gd name="connsiteY215" fmla="*/ 1631950 h 6372225"/>
              <a:gd name="connsiteX216" fmla="*/ 2590800 w 2819400"/>
              <a:gd name="connsiteY216" fmla="*/ 1612900 h 6372225"/>
              <a:gd name="connsiteX217" fmla="*/ 2584450 w 2819400"/>
              <a:gd name="connsiteY217" fmla="*/ 1581150 h 6372225"/>
              <a:gd name="connsiteX218" fmla="*/ 2565400 w 2819400"/>
              <a:gd name="connsiteY218" fmla="*/ 1495425 h 6372225"/>
              <a:gd name="connsiteX219" fmla="*/ 2527300 w 2819400"/>
              <a:gd name="connsiteY219" fmla="*/ 1346200 h 6372225"/>
              <a:gd name="connsiteX220" fmla="*/ 2489200 w 2819400"/>
              <a:gd name="connsiteY220" fmla="*/ 1200150 h 6372225"/>
              <a:gd name="connsiteX221" fmla="*/ 2473325 w 2819400"/>
              <a:gd name="connsiteY221" fmla="*/ 1146175 h 6372225"/>
              <a:gd name="connsiteX222" fmla="*/ 2470150 w 2819400"/>
              <a:gd name="connsiteY222" fmla="*/ 1117600 h 6372225"/>
              <a:gd name="connsiteX223" fmla="*/ 2311400 w 2819400"/>
              <a:gd name="connsiteY223" fmla="*/ 1276350 h 6372225"/>
              <a:gd name="connsiteX224" fmla="*/ 2301875 w 2819400"/>
              <a:gd name="connsiteY224" fmla="*/ 1292225 h 6372225"/>
              <a:gd name="connsiteX225" fmla="*/ 2286000 w 2819400"/>
              <a:gd name="connsiteY225" fmla="*/ 1330325 h 6372225"/>
              <a:gd name="connsiteX226" fmla="*/ 2241550 w 2819400"/>
              <a:gd name="connsiteY226" fmla="*/ 1447800 h 6372225"/>
              <a:gd name="connsiteX227" fmla="*/ 2216150 w 2819400"/>
              <a:gd name="connsiteY227" fmla="*/ 1511300 h 6372225"/>
              <a:gd name="connsiteX228" fmla="*/ 2190750 w 2819400"/>
              <a:gd name="connsiteY228" fmla="*/ 1568450 h 6372225"/>
              <a:gd name="connsiteX229" fmla="*/ 2168525 w 2819400"/>
              <a:gd name="connsiteY229" fmla="*/ 1612900 h 6372225"/>
              <a:gd name="connsiteX230" fmla="*/ 2159000 w 2819400"/>
              <a:gd name="connsiteY230" fmla="*/ 1628775 h 6372225"/>
              <a:gd name="connsiteX231" fmla="*/ 2149475 w 2819400"/>
              <a:gd name="connsiteY231" fmla="*/ 1638300 h 6372225"/>
              <a:gd name="connsiteX232" fmla="*/ 2124075 w 2819400"/>
              <a:gd name="connsiteY232" fmla="*/ 1730375 h 6372225"/>
              <a:gd name="connsiteX233" fmla="*/ 2105025 w 2819400"/>
              <a:gd name="connsiteY233" fmla="*/ 1800225 h 6372225"/>
              <a:gd name="connsiteX234" fmla="*/ 2101850 w 2819400"/>
              <a:gd name="connsiteY234" fmla="*/ 1825625 h 6372225"/>
              <a:gd name="connsiteX235" fmla="*/ 2098675 w 2819400"/>
              <a:gd name="connsiteY235" fmla="*/ 1841500 h 6372225"/>
              <a:gd name="connsiteX236" fmla="*/ 2114550 w 2819400"/>
              <a:gd name="connsiteY236" fmla="*/ 1943100 h 6372225"/>
              <a:gd name="connsiteX237" fmla="*/ 2124075 w 2819400"/>
              <a:gd name="connsiteY237" fmla="*/ 2009775 h 6372225"/>
              <a:gd name="connsiteX238" fmla="*/ 2124075 w 2819400"/>
              <a:gd name="connsiteY238" fmla="*/ 2035175 h 6372225"/>
              <a:gd name="connsiteX239" fmla="*/ 2124075 w 2819400"/>
              <a:gd name="connsiteY239" fmla="*/ 2051050 h 6372225"/>
              <a:gd name="connsiteX240" fmla="*/ 2124075 w 2819400"/>
              <a:gd name="connsiteY240" fmla="*/ 2057400 h 6372225"/>
              <a:gd name="connsiteX241" fmla="*/ 2127250 w 2819400"/>
              <a:gd name="connsiteY241" fmla="*/ 2066925 h 6372225"/>
              <a:gd name="connsiteX242" fmla="*/ 2139950 w 2819400"/>
              <a:gd name="connsiteY242" fmla="*/ 2095500 h 6372225"/>
              <a:gd name="connsiteX243" fmla="*/ 2181225 w 2819400"/>
              <a:gd name="connsiteY243" fmla="*/ 2171700 h 6372225"/>
              <a:gd name="connsiteX244" fmla="*/ 2200275 w 2819400"/>
              <a:gd name="connsiteY244" fmla="*/ 2219325 h 6372225"/>
              <a:gd name="connsiteX245" fmla="*/ 2219325 w 2819400"/>
              <a:gd name="connsiteY245" fmla="*/ 2266950 h 6372225"/>
              <a:gd name="connsiteX246" fmla="*/ 2222500 w 2819400"/>
              <a:gd name="connsiteY246" fmla="*/ 2295525 h 6372225"/>
              <a:gd name="connsiteX247" fmla="*/ 2225675 w 2819400"/>
              <a:gd name="connsiteY247" fmla="*/ 2320925 h 6372225"/>
              <a:gd name="connsiteX248" fmla="*/ 2228850 w 2819400"/>
              <a:gd name="connsiteY248" fmla="*/ 2346325 h 6372225"/>
              <a:gd name="connsiteX249" fmla="*/ 2225675 w 2819400"/>
              <a:gd name="connsiteY249" fmla="*/ 2371725 h 6372225"/>
              <a:gd name="connsiteX250" fmla="*/ 2228850 w 2819400"/>
              <a:gd name="connsiteY250" fmla="*/ 2384425 h 6372225"/>
              <a:gd name="connsiteX251" fmla="*/ 2241550 w 2819400"/>
              <a:gd name="connsiteY251" fmla="*/ 2416175 h 6372225"/>
              <a:gd name="connsiteX252" fmla="*/ 2247900 w 2819400"/>
              <a:gd name="connsiteY252" fmla="*/ 2438400 h 6372225"/>
              <a:gd name="connsiteX253" fmla="*/ 2251075 w 2819400"/>
              <a:gd name="connsiteY253" fmla="*/ 2460625 h 6372225"/>
              <a:gd name="connsiteX254" fmla="*/ 2251075 w 2819400"/>
              <a:gd name="connsiteY254" fmla="*/ 2486025 h 6372225"/>
              <a:gd name="connsiteX255" fmla="*/ 2247900 w 2819400"/>
              <a:gd name="connsiteY255" fmla="*/ 2511425 h 6372225"/>
              <a:gd name="connsiteX256" fmla="*/ 2241550 w 2819400"/>
              <a:gd name="connsiteY256" fmla="*/ 2533650 h 6372225"/>
              <a:gd name="connsiteX257" fmla="*/ 2241550 w 2819400"/>
              <a:gd name="connsiteY257" fmla="*/ 2549525 h 6372225"/>
              <a:gd name="connsiteX258" fmla="*/ 2244725 w 2819400"/>
              <a:gd name="connsiteY258" fmla="*/ 2565400 h 6372225"/>
              <a:gd name="connsiteX259" fmla="*/ 2247900 w 2819400"/>
              <a:gd name="connsiteY259" fmla="*/ 2574925 h 6372225"/>
              <a:gd name="connsiteX260" fmla="*/ 2257425 w 2819400"/>
              <a:gd name="connsiteY260" fmla="*/ 2590800 h 6372225"/>
              <a:gd name="connsiteX261" fmla="*/ 2260600 w 2819400"/>
              <a:gd name="connsiteY261" fmla="*/ 2600325 h 6372225"/>
              <a:gd name="connsiteX262" fmla="*/ 2260600 w 2819400"/>
              <a:gd name="connsiteY262" fmla="*/ 2609850 h 6372225"/>
              <a:gd name="connsiteX263" fmla="*/ 2260600 w 2819400"/>
              <a:gd name="connsiteY263" fmla="*/ 2724150 h 6372225"/>
              <a:gd name="connsiteX264" fmla="*/ 2257425 w 2819400"/>
              <a:gd name="connsiteY264" fmla="*/ 2781300 h 6372225"/>
              <a:gd name="connsiteX265" fmla="*/ 2251075 w 2819400"/>
              <a:gd name="connsiteY265" fmla="*/ 2813050 h 6372225"/>
              <a:gd name="connsiteX266" fmla="*/ 2247900 w 2819400"/>
              <a:gd name="connsiteY266" fmla="*/ 2838450 h 6372225"/>
              <a:gd name="connsiteX267" fmla="*/ 2244725 w 2819400"/>
              <a:gd name="connsiteY267" fmla="*/ 2847975 h 6372225"/>
              <a:gd name="connsiteX268" fmla="*/ 2244725 w 2819400"/>
              <a:gd name="connsiteY268" fmla="*/ 2863850 h 6372225"/>
              <a:gd name="connsiteX269" fmla="*/ 2251075 w 2819400"/>
              <a:gd name="connsiteY269" fmla="*/ 2892425 h 6372225"/>
              <a:gd name="connsiteX270" fmla="*/ 2251075 w 2819400"/>
              <a:gd name="connsiteY270" fmla="*/ 2908300 h 6372225"/>
              <a:gd name="connsiteX271" fmla="*/ 2251075 w 2819400"/>
              <a:gd name="connsiteY271" fmla="*/ 2921000 h 6372225"/>
              <a:gd name="connsiteX272" fmla="*/ 2247900 w 2819400"/>
              <a:gd name="connsiteY272" fmla="*/ 2936875 h 6372225"/>
              <a:gd name="connsiteX273" fmla="*/ 2238375 w 2819400"/>
              <a:gd name="connsiteY273" fmla="*/ 2946400 h 6372225"/>
              <a:gd name="connsiteX274" fmla="*/ 2228850 w 2819400"/>
              <a:gd name="connsiteY274" fmla="*/ 2955925 h 6372225"/>
              <a:gd name="connsiteX275" fmla="*/ 2222500 w 2819400"/>
              <a:gd name="connsiteY275" fmla="*/ 2962275 h 6372225"/>
              <a:gd name="connsiteX276" fmla="*/ 2209800 w 2819400"/>
              <a:gd name="connsiteY276" fmla="*/ 2962275 h 6372225"/>
              <a:gd name="connsiteX277" fmla="*/ 2206625 w 2819400"/>
              <a:gd name="connsiteY277" fmla="*/ 2962275 h 6372225"/>
              <a:gd name="connsiteX278" fmla="*/ 2206625 w 2819400"/>
              <a:gd name="connsiteY278" fmla="*/ 2965450 h 6372225"/>
              <a:gd name="connsiteX279" fmla="*/ 2212975 w 2819400"/>
              <a:gd name="connsiteY279" fmla="*/ 2978150 h 6372225"/>
              <a:gd name="connsiteX280" fmla="*/ 2222500 w 2819400"/>
              <a:gd name="connsiteY280" fmla="*/ 2997200 h 6372225"/>
              <a:gd name="connsiteX281" fmla="*/ 2228850 w 2819400"/>
              <a:gd name="connsiteY281" fmla="*/ 3013075 h 6372225"/>
              <a:gd name="connsiteX282" fmla="*/ 2225675 w 2819400"/>
              <a:gd name="connsiteY282" fmla="*/ 3025775 h 6372225"/>
              <a:gd name="connsiteX283" fmla="*/ 2219325 w 2819400"/>
              <a:gd name="connsiteY283" fmla="*/ 3035300 h 6372225"/>
              <a:gd name="connsiteX284" fmla="*/ 2216150 w 2819400"/>
              <a:gd name="connsiteY284" fmla="*/ 3054350 h 6372225"/>
              <a:gd name="connsiteX285" fmla="*/ 2206625 w 2819400"/>
              <a:gd name="connsiteY285" fmla="*/ 3105150 h 6372225"/>
              <a:gd name="connsiteX286" fmla="*/ 2193925 w 2819400"/>
              <a:gd name="connsiteY286" fmla="*/ 3181350 h 6372225"/>
              <a:gd name="connsiteX287" fmla="*/ 2178050 w 2819400"/>
              <a:gd name="connsiteY287" fmla="*/ 3273425 h 6372225"/>
              <a:gd name="connsiteX288" fmla="*/ 2152650 w 2819400"/>
              <a:gd name="connsiteY288" fmla="*/ 3378200 h 6372225"/>
              <a:gd name="connsiteX289" fmla="*/ 2120900 w 2819400"/>
              <a:gd name="connsiteY289" fmla="*/ 3489325 h 6372225"/>
              <a:gd name="connsiteX290" fmla="*/ 2101850 w 2819400"/>
              <a:gd name="connsiteY290" fmla="*/ 3546475 h 6372225"/>
              <a:gd name="connsiteX291" fmla="*/ 2082800 w 2819400"/>
              <a:gd name="connsiteY291" fmla="*/ 3600450 h 6372225"/>
              <a:gd name="connsiteX292" fmla="*/ 2057400 w 2819400"/>
              <a:gd name="connsiteY292" fmla="*/ 3654425 h 6372225"/>
              <a:gd name="connsiteX293" fmla="*/ 2032000 w 2819400"/>
              <a:gd name="connsiteY293" fmla="*/ 3708400 h 6372225"/>
              <a:gd name="connsiteX294" fmla="*/ 1987550 w 2819400"/>
              <a:gd name="connsiteY294" fmla="*/ 3797300 h 6372225"/>
              <a:gd name="connsiteX295" fmla="*/ 1958975 w 2819400"/>
              <a:gd name="connsiteY295" fmla="*/ 3863975 h 6372225"/>
              <a:gd name="connsiteX296" fmla="*/ 1943100 w 2819400"/>
              <a:gd name="connsiteY296" fmla="*/ 3911600 h 6372225"/>
              <a:gd name="connsiteX297" fmla="*/ 1936750 w 2819400"/>
              <a:gd name="connsiteY297" fmla="*/ 3943350 h 6372225"/>
              <a:gd name="connsiteX298" fmla="*/ 1939925 w 2819400"/>
              <a:gd name="connsiteY298" fmla="*/ 3968750 h 6372225"/>
              <a:gd name="connsiteX299" fmla="*/ 1946275 w 2819400"/>
              <a:gd name="connsiteY299" fmla="*/ 3990975 h 6372225"/>
              <a:gd name="connsiteX300" fmla="*/ 1949450 w 2819400"/>
              <a:gd name="connsiteY300" fmla="*/ 4013200 h 6372225"/>
              <a:gd name="connsiteX301" fmla="*/ 1952625 w 2819400"/>
              <a:gd name="connsiteY301" fmla="*/ 4038600 h 6372225"/>
              <a:gd name="connsiteX302" fmla="*/ 1952625 w 2819400"/>
              <a:gd name="connsiteY302" fmla="*/ 4105275 h 6372225"/>
              <a:gd name="connsiteX303" fmla="*/ 1949450 w 2819400"/>
              <a:gd name="connsiteY303" fmla="*/ 4162425 h 6372225"/>
              <a:gd name="connsiteX304" fmla="*/ 1946275 w 2819400"/>
              <a:gd name="connsiteY304" fmla="*/ 4219575 h 6372225"/>
              <a:gd name="connsiteX305" fmla="*/ 1949450 w 2819400"/>
              <a:gd name="connsiteY305" fmla="*/ 4225925 h 6372225"/>
              <a:gd name="connsiteX306" fmla="*/ 1955800 w 2819400"/>
              <a:gd name="connsiteY306" fmla="*/ 4248150 h 6372225"/>
              <a:gd name="connsiteX307" fmla="*/ 1965325 w 2819400"/>
              <a:gd name="connsiteY307" fmla="*/ 4289425 h 6372225"/>
              <a:gd name="connsiteX308" fmla="*/ 1971675 w 2819400"/>
              <a:gd name="connsiteY308" fmla="*/ 4352925 h 6372225"/>
              <a:gd name="connsiteX309" fmla="*/ 1974850 w 2819400"/>
              <a:gd name="connsiteY309" fmla="*/ 4391025 h 6372225"/>
              <a:gd name="connsiteX310" fmla="*/ 1971675 w 2819400"/>
              <a:gd name="connsiteY310" fmla="*/ 4438650 h 6372225"/>
              <a:gd name="connsiteX311" fmla="*/ 1971675 w 2819400"/>
              <a:gd name="connsiteY311" fmla="*/ 4492625 h 6372225"/>
              <a:gd name="connsiteX312" fmla="*/ 1965325 w 2819400"/>
              <a:gd name="connsiteY312" fmla="*/ 4552950 h 6372225"/>
              <a:gd name="connsiteX313" fmla="*/ 1955800 w 2819400"/>
              <a:gd name="connsiteY313" fmla="*/ 4622800 h 6372225"/>
              <a:gd name="connsiteX314" fmla="*/ 1943100 w 2819400"/>
              <a:gd name="connsiteY314" fmla="*/ 4699000 h 6372225"/>
              <a:gd name="connsiteX315" fmla="*/ 1927225 w 2819400"/>
              <a:gd name="connsiteY315" fmla="*/ 4784725 h 6372225"/>
              <a:gd name="connsiteX316" fmla="*/ 1905000 w 2819400"/>
              <a:gd name="connsiteY316" fmla="*/ 4879975 h 6372225"/>
              <a:gd name="connsiteX317" fmla="*/ 1879600 w 2819400"/>
              <a:gd name="connsiteY317" fmla="*/ 4984750 h 6372225"/>
              <a:gd name="connsiteX318" fmla="*/ 1851025 w 2819400"/>
              <a:gd name="connsiteY318" fmla="*/ 5095875 h 6372225"/>
              <a:gd name="connsiteX319" fmla="*/ 1812925 w 2819400"/>
              <a:gd name="connsiteY319" fmla="*/ 5216525 h 6372225"/>
              <a:gd name="connsiteX320" fmla="*/ 1771650 w 2819400"/>
              <a:gd name="connsiteY320" fmla="*/ 5349875 h 6372225"/>
              <a:gd name="connsiteX321" fmla="*/ 1755775 w 2819400"/>
              <a:gd name="connsiteY321" fmla="*/ 5394325 h 6372225"/>
              <a:gd name="connsiteX322" fmla="*/ 1736725 w 2819400"/>
              <a:gd name="connsiteY322" fmla="*/ 5441950 h 6372225"/>
              <a:gd name="connsiteX323" fmla="*/ 1720850 w 2819400"/>
              <a:gd name="connsiteY323" fmla="*/ 5499100 h 6372225"/>
              <a:gd name="connsiteX324" fmla="*/ 1704975 w 2819400"/>
              <a:gd name="connsiteY324" fmla="*/ 5562600 h 6372225"/>
              <a:gd name="connsiteX325" fmla="*/ 1695450 w 2819400"/>
              <a:gd name="connsiteY325" fmla="*/ 5626100 h 6372225"/>
              <a:gd name="connsiteX326" fmla="*/ 1692275 w 2819400"/>
              <a:gd name="connsiteY326" fmla="*/ 5657850 h 6372225"/>
              <a:gd name="connsiteX327" fmla="*/ 1692275 w 2819400"/>
              <a:gd name="connsiteY327" fmla="*/ 5686425 h 6372225"/>
              <a:gd name="connsiteX328" fmla="*/ 1698625 w 2819400"/>
              <a:gd name="connsiteY328" fmla="*/ 5715000 h 6372225"/>
              <a:gd name="connsiteX329" fmla="*/ 1704975 w 2819400"/>
              <a:gd name="connsiteY329" fmla="*/ 5737225 h 6372225"/>
              <a:gd name="connsiteX330" fmla="*/ 1714500 w 2819400"/>
              <a:gd name="connsiteY330" fmla="*/ 5883275 h 6372225"/>
              <a:gd name="connsiteX331" fmla="*/ 1727200 w 2819400"/>
              <a:gd name="connsiteY331" fmla="*/ 6086475 h 6372225"/>
              <a:gd name="connsiteX332" fmla="*/ 1736725 w 2819400"/>
              <a:gd name="connsiteY332" fmla="*/ 6149975 h 6372225"/>
              <a:gd name="connsiteX333" fmla="*/ 1743075 w 2819400"/>
              <a:gd name="connsiteY333" fmla="*/ 6184900 h 6372225"/>
              <a:gd name="connsiteX334" fmla="*/ 1746250 w 2819400"/>
              <a:gd name="connsiteY334" fmla="*/ 6219825 h 6372225"/>
              <a:gd name="connsiteX335" fmla="*/ 1743075 w 2819400"/>
              <a:gd name="connsiteY335" fmla="*/ 6251575 h 6372225"/>
              <a:gd name="connsiteX336" fmla="*/ 1736725 w 2819400"/>
              <a:gd name="connsiteY336" fmla="*/ 6286500 h 6372225"/>
              <a:gd name="connsiteX337" fmla="*/ 1730375 w 2819400"/>
              <a:gd name="connsiteY337" fmla="*/ 6302375 h 6372225"/>
              <a:gd name="connsiteX338" fmla="*/ 1724025 w 2819400"/>
              <a:gd name="connsiteY338" fmla="*/ 6315075 h 6372225"/>
              <a:gd name="connsiteX339" fmla="*/ 1714500 w 2819400"/>
              <a:gd name="connsiteY339" fmla="*/ 6327775 h 6372225"/>
              <a:gd name="connsiteX340" fmla="*/ 1701800 w 2819400"/>
              <a:gd name="connsiteY340" fmla="*/ 6340475 h 6372225"/>
              <a:gd name="connsiteX341" fmla="*/ 1622425 w 2819400"/>
              <a:gd name="connsiteY341" fmla="*/ 6353175 h 6372225"/>
              <a:gd name="connsiteX342" fmla="*/ 1539875 w 2819400"/>
              <a:gd name="connsiteY342" fmla="*/ 6365875 h 6372225"/>
              <a:gd name="connsiteX343" fmla="*/ 1447800 w 2819400"/>
              <a:gd name="connsiteY343" fmla="*/ 6372225 h 6372225"/>
              <a:gd name="connsiteX344" fmla="*/ 1400175 w 2819400"/>
              <a:gd name="connsiteY344" fmla="*/ 6372225 h 6372225"/>
              <a:gd name="connsiteX345" fmla="*/ 1355725 w 2819400"/>
              <a:gd name="connsiteY345" fmla="*/ 6372225 h 6372225"/>
              <a:gd name="connsiteX346" fmla="*/ 1314450 w 2819400"/>
              <a:gd name="connsiteY346" fmla="*/ 6369050 h 6372225"/>
              <a:gd name="connsiteX347" fmla="*/ 1276350 w 2819400"/>
              <a:gd name="connsiteY347" fmla="*/ 6359525 h 6372225"/>
              <a:gd name="connsiteX348" fmla="*/ 1244600 w 2819400"/>
              <a:gd name="connsiteY348" fmla="*/ 6350000 h 6372225"/>
              <a:gd name="connsiteX349" fmla="*/ 1231900 w 2819400"/>
              <a:gd name="connsiteY349" fmla="*/ 6343650 h 6372225"/>
              <a:gd name="connsiteX350" fmla="*/ 1222375 w 2819400"/>
              <a:gd name="connsiteY350" fmla="*/ 6334125 h 6372225"/>
              <a:gd name="connsiteX351" fmla="*/ 1212850 w 2819400"/>
              <a:gd name="connsiteY351" fmla="*/ 6324600 h 6372225"/>
              <a:gd name="connsiteX352" fmla="*/ 1206500 w 2819400"/>
              <a:gd name="connsiteY352" fmla="*/ 6315075 h 6372225"/>
              <a:gd name="connsiteX353" fmla="*/ 1203325 w 2819400"/>
              <a:gd name="connsiteY353" fmla="*/ 6302375 h 6372225"/>
              <a:gd name="connsiteX354" fmla="*/ 1203325 w 2819400"/>
              <a:gd name="connsiteY354" fmla="*/ 6289675 h 6372225"/>
              <a:gd name="connsiteX355" fmla="*/ 1209675 w 2819400"/>
              <a:gd name="connsiteY355" fmla="*/ 6257925 h 6372225"/>
              <a:gd name="connsiteX356" fmla="*/ 1216025 w 2819400"/>
              <a:gd name="connsiteY356" fmla="*/ 6226175 h 6372225"/>
              <a:gd name="connsiteX357" fmla="*/ 1225550 w 2819400"/>
              <a:gd name="connsiteY357" fmla="*/ 6184900 h 6372225"/>
              <a:gd name="connsiteX358" fmla="*/ 1241425 w 2819400"/>
              <a:gd name="connsiteY358" fmla="*/ 6143625 h 6372225"/>
              <a:gd name="connsiteX359" fmla="*/ 1257300 w 2819400"/>
              <a:gd name="connsiteY359" fmla="*/ 6102350 h 6372225"/>
              <a:gd name="connsiteX360" fmla="*/ 1279525 w 2819400"/>
              <a:gd name="connsiteY360" fmla="*/ 6064250 h 6372225"/>
              <a:gd name="connsiteX361" fmla="*/ 1292225 w 2819400"/>
              <a:gd name="connsiteY361" fmla="*/ 6048375 h 6372225"/>
              <a:gd name="connsiteX362" fmla="*/ 1304925 w 2819400"/>
              <a:gd name="connsiteY362" fmla="*/ 6035675 h 6372225"/>
              <a:gd name="connsiteX363" fmla="*/ 1327150 w 2819400"/>
              <a:gd name="connsiteY363" fmla="*/ 5956300 h 6372225"/>
              <a:gd name="connsiteX364" fmla="*/ 1346200 w 2819400"/>
              <a:gd name="connsiteY364" fmla="*/ 5889625 h 6372225"/>
              <a:gd name="connsiteX365" fmla="*/ 1358900 w 2819400"/>
              <a:gd name="connsiteY365" fmla="*/ 5826125 h 6372225"/>
              <a:gd name="connsiteX366" fmla="*/ 1365250 w 2819400"/>
              <a:gd name="connsiteY366" fmla="*/ 5775325 h 6372225"/>
              <a:gd name="connsiteX367" fmla="*/ 1377950 w 2819400"/>
              <a:gd name="connsiteY367" fmla="*/ 5727700 h 6372225"/>
              <a:gd name="connsiteX368" fmla="*/ 1384300 w 2819400"/>
              <a:gd name="connsiteY368" fmla="*/ 5702300 h 6372225"/>
              <a:gd name="connsiteX369" fmla="*/ 1397000 w 2819400"/>
              <a:gd name="connsiteY369" fmla="*/ 5680075 h 6372225"/>
              <a:gd name="connsiteX370" fmla="*/ 1409700 w 2819400"/>
              <a:gd name="connsiteY370" fmla="*/ 5657850 h 6372225"/>
              <a:gd name="connsiteX371" fmla="*/ 1425575 w 2819400"/>
              <a:gd name="connsiteY371" fmla="*/ 5632450 h 6372225"/>
              <a:gd name="connsiteX372" fmla="*/ 1435100 w 2819400"/>
              <a:gd name="connsiteY372" fmla="*/ 5619750 h 6372225"/>
              <a:gd name="connsiteX373" fmla="*/ 1441450 w 2819400"/>
              <a:gd name="connsiteY373" fmla="*/ 5600700 h 6372225"/>
              <a:gd name="connsiteX374" fmla="*/ 1457325 w 2819400"/>
              <a:gd name="connsiteY374" fmla="*/ 5553075 h 6372225"/>
              <a:gd name="connsiteX375" fmla="*/ 1466850 w 2819400"/>
              <a:gd name="connsiteY375" fmla="*/ 5495925 h 6372225"/>
              <a:gd name="connsiteX376" fmla="*/ 1476375 w 2819400"/>
              <a:gd name="connsiteY376" fmla="*/ 5432425 h 6372225"/>
              <a:gd name="connsiteX377" fmla="*/ 1489075 w 2819400"/>
              <a:gd name="connsiteY377" fmla="*/ 5305425 h 6372225"/>
              <a:gd name="connsiteX378" fmla="*/ 1498600 w 2819400"/>
              <a:gd name="connsiteY378" fmla="*/ 5210175 h 6372225"/>
              <a:gd name="connsiteX379" fmla="*/ 1498600 w 2819400"/>
              <a:gd name="connsiteY379" fmla="*/ 5153025 h 6372225"/>
              <a:gd name="connsiteX380" fmla="*/ 1495425 w 2819400"/>
              <a:gd name="connsiteY380" fmla="*/ 5054600 h 6372225"/>
              <a:gd name="connsiteX381" fmla="*/ 1495425 w 2819400"/>
              <a:gd name="connsiteY381" fmla="*/ 4924425 h 6372225"/>
              <a:gd name="connsiteX382" fmla="*/ 1495425 w 2819400"/>
              <a:gd name="connsiteY382" fmla="*/ 4781550 h 6372225"/>
              <a:gd name="connsiteX383" fmla="*/ 1498600 w 2819400"/>
              <a:gd name="connsiteY383" fmla="*/ 4632325 h 6372225"/>
              <a:gd name="connsiteX384" fmla="*/ 1501775 w 2819400"/>
              <a:gd name="connsiteY384" fmla="*/ 4562475 h 6372225"/>
              <a:gd name="connsiteX385" fmla="*/ 1504950 w 2819400"/>
              <a:gd name="connsiteY385" fmla="*/ 4495800 h 6372225"/>
              <a:gd name="connsiteX386" fmla="*/ 1514475 w 2819400"/>
              <a:gd name="connsiteY386" fmla="*/ 4432300 h 6372225"/>
              <a:gd name="connsiteX387" fmla="*/ 1524000 w 2819400"/>
              <a:gd name="connsiteY387" fmla="*/ 4378325 h 6372225"/>
              <a:gd name="connsiteX388" fmla="*/ 1536700 w 2819400"/>
              <a:gd name="connsiteY388" fmla="*/ 4330700 h 6372225"/>
              <a:gd name="connsiteX389" fmla="*/ 1549400 w 2819400"/>
              <a:gd name="connsiteY389" fmla="*/ 4295775 h 6372225"/>
              <a:gd name="connsiteX390" fmla="*/ 1549400 w 2819400"/>
              <a:gd name="connsiteY390" fmla="*/ 4279900 h 6372225"/>
              <a:gd name="connsiteX391" fmla="*/ 1546225 w 2819400"/>
              <a:gd name="connsiteY391" fmla="*/ 4238625 h 6372225"/>
              <a:gd name="connsiteX392" fmla="*/ 1539875 w 2819400"/>
              <a:gd name="connsiteY392" fmla="*/ 4184650 h 6372225"/>
              <a:gd name="connsiteX393" fmla="*/ 1533525 w 2819400"/>
              <a:gd name="connsiteY393" fmla="*/ 4156075 h 6372225"/>
              <a:gd name="connsiteX394" fmla="*/ 1524000 w 2819400"/>
              <a:gd name="connsiteY394" fmla="*/ 4130675 h 6372225"/>
              <a:gd name="connsiteX395" fmla="*/ 1511300 w 2819400"/>
              <a:gd name="connsiteY395" fmla="*/ 4060825 h 6372225"/>
              <a:gd name="connsiteX396" fmla="*/ 1501775 w 2819400"/>
              <a:gd name="connsiteY396" fmla="*/ 3994150 h 6372225"/>
              <a:gd name="connsiteX397" fmla="*/ 1498600 w 2819400"/>
              <a:gd name="connsiteY397" fmla="*/ 3959225 h 6372225"/>
              <a:gd name="connsiteX398" fmla="*/ 1498600 w 2819400"/>
              <a:gd name="connsiteY398" fmla="*/ 3924300 h 6372225"/>
              <a:gd name="connsiteX399" fmla="*/ 1498600 w 2819400"/>
              <a:gd name="connsiteY399" fmla="*/ 3902075 h 6372225"/>
              <a:gd name="connsiteX400" fmla="*/ 1501775 w 2819400"/>
              <a:gd name="connsiteY400" fmla="*/ 3879850 h 6372225"/>
              <a:gd name="connsiteX401" fmla="*/ 1508125 w 2819400"/>
              <a:gd name="connsiteY401" fmla="*/ 3860800 h 6372225"/>
              <a:gd name="connsiteX402" fmla="*/ 1517650 w 2819400"/>
              <a:gd name="connsiteY402" fmla="*/ 3844925 h 6372225"/>
              <a:gd name="connsiteX403" fmla="*/ 1504950 w 2819400"/>
              <a:gd name="connsiteY403" fmla="*/ 3784600 h 6372225"/>
              <a:gd name="connsiteX404" fmla="*/ 1479550 w 2819400"/>
              <a:gd name="connsiteY404" fmla="*/ 3654425 h 6372225"/>
              <a:gd name="connsiteX405" fmla="*/ 1466850 w 2819400"/>
              <a:gd name="connsiteY405" fmla="*/ 3578225 h 6372225"/>
              <a:gd name="connsiteX406" fmla="*/ 1454150 w 2819400"/>
              <a:gd name="connsiteY406" fmla="*/ 3511550 h 6372225"/>
              <a:gd name="connsiteX407" fmla="*/ 1450975 w 2819400"/>
              <a:gd name="connsiteY407" fmla="*/ 3454400 h 6372225"/>
              <a:gd name="connsiteX408" fmla="*/ 1450975 w 2819400"/>
              <a:gd name="connsiteY408" fmla="*/ 3432175 h 6372225"/>
              <a:gd name="connsiteX409" fmla="*/ 1450975 w 2819400"/>
              <a:gd name="connsiteY409" fmla="*/ 3419475 h 6372225"/>
              <a:gd name="connsiteX410" fmla="*/ 1447800 w 2819400"/>
              <a:gd name="connsiteY410" fmla="*/ 3381375 h 6372225"/>
              <a:gd name="connsiteX411" fmla="*/ 1444625 w 2819400"/>
              <a:gd name="connsiteY411" fmla="*/ 3352800 h 6372225"/>
              <a:gd name="connsiteX412" fmla="*/ 1444625 w 2819400"/>
              <a:gd name="connsiteY412" fmla="*/ 3330575 h 6372225"/>
              <a:gd name="connsiteX413" fmla="*/ 1444625 w 2819400"/>
              <a:gd name="connsiteY413" fmla="*/ 3321050 h 6372225"/>
              <a:gd name="connsiteX414" fmla="*/ 1441450 w 2819400"/>
              <a:gd name="connsiteY414" fmla="*/ 3305175 h 6372225"/>
              <a:gd name="connsiteX415" fmla="*/ 1438275 w 2819400"/>
              <a:gd name="connsiteY415" fmla="*/ 3286125 h 6372225"/>
              <a:gd name="connsiteX416" fmla="*/ 1428750 w 2819400"/>
              <a:gd name="connsiteY416" fmla="*/ 3270250 h 6372225"/>
              <a:gd name="connsiteX417" fmla="*/ 1419225 w 2819400"/>
              <a:gd name="connsiteY417" fmla="*/ 3254375 h 6372225"/>
              <a:gd name="connsiteX418" fmla="*/ 1409700 w 2819400"/>
              <a:gd name="connsiteY418" fmla="*/ 3244850 h 6372225"/>
              <a:gd name="connsiteX419" fmla="*/ 1403350 w 2819400"/>
              <a:gd name="connsiteY419" fmla="*/ 3241675 h 6372225"/>
              <a:gd name="connsiteX420" fmla="*/ 1393825 w 2819400"/>
              <a:gd name="connsiteY420" fmla="*/ 3241675 h 6372225"/>
              <a:gd name="connsiteX421" fmla="*/ 1387475 w 2819400"/>
              <a:gd name="connsiteY421" fmla="*/ 3244850 h 6372225"/>
              <a:gd name="connsiteX422" fmla="*/ 1381125 w 2819400"/>
              <a:gd name="connsiteY422" fmla="*/ 3248025 h 6372225"/>
              <a:gd name="connsiteX423" fmla="*/ 1374775 w 2819400"/>
              <a:gd name="connsiteY423" fmla="*/ 3257550 h 6372225"/>
              <a:gd name="connsiteX424" fmla="*/ 1368425 w 2819400"/>
              <a:gd name="connsiteY424" fmla="*/ 3267075 h 6372225"/>
              <a:gd name="connsiteX425" fmla="*/ 1355725 w 2819400"/>
              <a:gd name="connsiteY425" fmla="*/ 3298825 h 6372225"/>
              <a:gd name="connsiteX426" fmla="*/ 1346200 w 2819400"/>
              <a:gd name="connsiteY426" fmla="*/ 3336925 h 6372225"/>
              <a:gd name="connsiteX427" fmla="*/ 1336675 w 2819400"/>
              <a:gd name="connsiteY427" fmla="*/ 3375025 h 6372225"/>
              <a:gd name="connsiteX428" fmla="*/ 1327150 w 2819400"/>
              <a:gd name="connsiteY428" fmla="*/ 3454400 h 6372225"/>
              <a:gd name="connsiteX429" fmla="*/ 1317625 w 2819400"/>
              <a:gd name="connsiteY429" fmla="*/ 3505200 h 6372225"/>
              <a:gd name="connsiteX430" fmla="*/ 1317625 w 2819400"/>
              <a:gd name="connsiteY430" fmla="*/ 3511550 h 6372225"/>
              <a:gd name="connsiteX431" fmla="*/ 1301750 w 2819400"/>
              <a:gd name="connsiteY431" fmla="*/ 3568700 h 6372225"/>
              <a:gd name="connsiteX432" fmla="*/ 1273175 w 2819400"/>
              <a:gd name="connsiteY432" fmla="*/ 3676650 h 6372225"/>
              <a:gd name="connsiteX433" fmla="*/ 1254125 w 2819400"/>
              <a:gd name="connsiteY433" fmla="*/ 3736975 h 6372225"/>
              <a:gd name="connsiteX434" fmla="*/ 1238250 w 2819400"/>
              <a:gd name="connsiteY434" fmla="*/ 3787775 h 6372225"/>
              <a:gd name="connsiteX435" fmla="*/ 1219200 w 2819400"/>
              <a:gd name="connsiteY435" fmla="*/ 3829050 h 6372225"/>
              <a:gd name="connsiteX436" fmla="*/ 1212850 w 2819400"/>
              <a:gd name="connsiteY436" fmla="*/ 3841750 h 6372225"/>
              <a:gd name="connsiteX437" fmla="*/ 1203325 w 2819400"/>
              <a:gd name="connsiteY437" fmla="*/ 3848100 h 6372225"/>
              <a:gd name="connsiteX438" fmla="*/ 1158875 w 2819400"/>
              <a:gd name="connsiteY438" fmla="*/ 3937000 h 6372225"/>
              <a:gd name="connsiteX439" fmla="*/ 1123950 w 2819400"/>
              <a:gd name="connsiteY439" fmla="*/ 4000500 h 6372225"/>
              <a:gd name="connsiteX440" fmla="*/ 1108075 w 2819400"/>
              <a:gd name="connsiteY440" fmla="*/ 4029075 h 6372225"/>
              <a:gd name="connsiteX441" fmla="*/ 1098550 w 2819400"/>
              <a:gd name="connsiteY441" fmla="*/ 4044950 h 6372225"/>
              <a:gd name="connsiteX442" fmla="*/ 1098550 w 2819400"/>
              <a:gd name="connsiteY442" fmla="*/ 4057650 h 6372225"/>
              <a:gd name="connsiteX443" fmla="*/ 1095375 w 2819400"/>
              <a:gd name="connsiteY443" fmla="*/ 4089400 h 6372225"/>
              <a:gd name="connsiteX444" fmla="*/ 1098550 w 2819400"/>
              <a:gd name="connsiteY444" fmla="*/ 4137025 h 6372225"/>
              <a:gd name="connsiteX445" fmla="*/ 1104900 w 2819400"/>
              <a:gd name="connsiteY445" fmla="*/ 4165600 h 6372225"/>
              <a:gd name="connsiteX446" fmla="*/ 1108075 w 2819400"/>
              <a:gd name="connsiteY446" fmla="*/ 4194175 h 6372225"/>
              <a:gd name="connsiteX447" fmla="*/ 1111250 w 2819400"/>
              <a:gd name="connsiteY447" fmla="*/ 4210050 h 6372225"/>
              <a:gd name="connsiteX448" fmla="*/ 1114425 w 2819400"/>
              <a:gd name="connsiteY448" fmla="*/ 4229100 h 6372225"/>
              <a:gd name="connsiteX449" fmla="*/ 1111250 w 2819400"/>
              <a:gd name="connsiteY449" fmla="*/ 4276725 h 6372225"/>
              <a:gd name="connsiteX450" fmla="*/ 1101725 w 2819400"/>
              <a:gd name="connsiteY450" fmla="*/ 4333875 h 6372225"/>
              <a:gd name="connsiteX451" fmla="*/ 1089025 w 2819400"/>
              <a:gd name="connsiteY451" fmla="*/ 4394200 h 6372225"/>
              <a:gd name="connsiteX452" fmla="*/ 1076325 w 2819400"/>
              <a:gd name="connsiteY452" fmla="*/ 4454525 h 6372225"/>
              <a:gd name="connsiteX453" fmla="*/ 1060450 w 2819400"/>
              <a:gd name="connsiteY453" fmla="*/ 4514850 h 6372225"/>
              <a:gd name="connsiteX454" fmla="*/ 1025525 w 2819400"/>
              <a:gd name="connsiteY454" fmla="*/ 4616450 h 6372225"/>
              <a:gd name="connsiteX455" fmla="*/ 1012825 w 2819400"/>
              <a:gd name="connsiteY455" fmla="*/ 4657725 h 6372225"/>
              <a:gd name="connsiteX456" fmla="*/ 1003300 w 2819400"/>
              <a:gd name="connsiteY456" fmla="*/ 4695825 h 6372225"/>
              <a:gd name="connsiteX457" fmla="*/ 996950 w 2819400"/>
              <a:gd name="connsiteY457" fmla="*/ 4730750 h 6372225"/>
              <a:gd name="connsiteX458" fmla="*/ 993775 w 2819400"/>
              <a:gd name="connsiteY458" fmla="*/ 4765675 h 6372225"/>
              <a:gd name="connsiteX459" fmla="*/ 993775 w 2819400"/>
              <a:gd name="connsiteY459" fmla="*/ 4797425 h 6372225"/>
              <a:gd name="connsiteX460" fmla="*/ 996950 w 2819400"/>
              <a:gd name="connsiteY460" fmla="*/ 4832350 h 6372225"/>
              <a:gd name="connsiteX461" fmla="*/ 1003300 w 2819400"/>
              <a:gd name="connsiteY461" fmla="*/ 4864100 h 6372225"/>
              <a:gd name="connsiteX462" fmla="*/ 1012825 w 2819400"/>
              <a:gd name="connsiteY462" fmla="*/ 4895850 h 6372225"/>
              <a:gd name="connsiteX463" fmla="*/ 1060450 w 2819400"/>
              <a:gd name="connsiteY463" fmla="*/ 5064125 h 6372225"/>
              <a:gd name="connsiteX464" fmla="*/ 1085850 w 2819400"/>
              <a:gd name="connsiteY464" fmla="*/ 5153025 h 6372225"/>
              <a:gd name="connsiteX465" fmla="*/ 1092200 w 2819400"/>
              <a:gd name="connsiteY465" fmla="*/ 5187950 h 6372225"/>
              <a:gd name="connsiteX466" fmla="*/ 1098550 w 2819400"/>
              <a:gd name="connsiteY466" fmla="*/ 5219700 h 6372225"/>
              <a:gd name="connsiteX467" fmla="*/ 1098550 w 2819400"/>
              <a:gd name="connsiteY467" fmla="*/ 5241925 h 6372225"/>
              <a:gd name="connsiteX468" fmla="*/ 1095375 w 2819400"/>
              <a:gd name="connsiteY468" fmla="*/ 5264150 h 6372225"/>
              <a:gd name="connsiteX469" fmla="*/ 1085850 w 2819400"/>
              <a:gd name="connsiteY469" fmla="*/ 5283200 h 6372225"/>
              <a:gd name="connsiteX470" fmla="*/ 1076325 w 2819400"/>
              <a:gd name="connsiteY470" fmla="*/ 5302250 h 6372225"/>
              <a:gd name="connsiteX471" fmla="*/ 1066800 w 2819400"/>
              <a:gd name="connsiteY471" fmla="*/ 5324475 h 6372225"/>
              <a:gd name="connsiteX472" fmla="*/ 1060450 w 2819400"/>
              <a:gd name="connsiteY472" fmla="*/ 5349875 h 6372225"/>
              <a:gd name="connsiteX473" fmla="*/ 1054100 w 2819400"/>
              <a:gd name="connsiteY473" fmla="*/ 5378450 h 6372225"/>
              <a:gd name="connsiteX474" fmla="*/ 1047750 w 2819400"/>
              <a:gd name="connsiteY474" fmla="*/ 5413375 h 6372225"/>
              <a:gd name="connsiteX475" fmla="*/ 1050925 w 2819400"/>
              <a:gd name="connsiteY475" fmla="*/ 5489575 h 6372225"/>
              <a:gd name="connsiteX476" fmla="*/ 1050925 w 2819400"/>
              <a:gd name="connsiteY476" fmla="*/ 5521325 h 6372225"/>
              <a:gd name="connsiteX477" fmla="*/ 1050925 w 2819400"/>
              <a:gd name="connsiteY477" fmla="*/ 5549900 h 6372225"/>
              <a:gd name="connsiteX478" fmla="*/ 1044575 w 2819400"/>
              <a:gd name="connsiteY478" fmla="*/ 5578475 h 6372225"/>
              <a:gd name="connsiteX479" fmla="*/ 1035050 w 2819400"/>
              <a:gd name="connsiteY479" fmla="*/ 5603875 h 6372225"/>
              <a:gd name="connsiteX480" fmla="*/ 1019175 w 2819400"/>
              <a:gd name="connsiteY480" fmla="*/ 5626100 h 6372225"/>
              <a:gd name="connsiteX481" fmla="*/ 996950 w 2819400"/>
              <a:gd name="connsiteY481" fmla="*/ 5648325 h 6372225"/>
              <a:gd name="connsiteX482" fmla="*/ 930275 w 2819400"/>
              <a:gd name="connsiteY482" fmla="*/ 5654675 h 6372225"/>
              <a:gd name="connsiteX483" fmla="*/ 863600 w 2819400"/>
              <a:gd name="connsiteY483" fmla="*/ 5657850 h 6372225"/>
              <a:gd name="connsiteX484" fmla="*/ 787400 w 2819400"/>
              <a:gd name="connsiteY484" fmla="*/ 5657850 h 6372225"/>
              <a:gd name="connsiteX485" fmla="*/ 749300 w 2819400"/>
              <a:gd name="connsiteY485" fmla="*/ 5654675 h 6372225"/>
              <a:gd name="connsiteX486" fmla="*/ 714375 w 2819400"/>
              <a:gd name="connsiteY486" fmla="*/ 5648325 h 6372225"/>
              <a:gd name="connsiteX487" fmla="*/ 682625 w 2819400"/>
              <a:gd name="connsiteY487" fmla="*/ 5641975 h 6372225"/>
              <a:gd name="connsiteX488" fmla="*/ 657225 w 2819400"/>
              <a:gd name="connsiteY488" fmla="*/ 5632450 h 6372225"/>
              <a:gd name="connsiteX489" fmla="*/ 635000 w 2819400"/>
              <a:gd name="connsiteY489" fmla="*/ 5616575 h 6372225"/>
              <a:gd name="connsiteX490" fmla="*/ 628650 w 2819400"/>
              <a:gd name="connsiteY490" fmla="*/ 5607050 h 6372225"/>
              <a:gd name="connsiteX491" fmla="*/ 622300 w 2819400"/>
              <a:gd name="connsiteY491" fmla="*/ 5597525 h 6372225"/>
              <a:gd name="connsiteX492" fmla="*/ 619125 w 2819400"/>
              <a:gd name="connsiteY492" fmla="*/ 5588000 h 6372225"/>
              <a:gd name="connsiteX493" fmla="*/ 619125 w 2819400"/>
              <a:gd name="connsiteY493" fmla="*/ 5578475 h 6372225"/>
              <a:gd name="connsiteX494" fmla="*/ 619125 w 2819400"/>
              <a:gd name="connsiteY494" fmla="*/ 5565775 h 6372225"/>
              <a:gd name="connsiteX495" fmla="*/ 622300 w 2819400"/>
              <a:gd name="connsiteY495" fmla="*/ 5549900 h 6372225"/>
              <a:gd name="connsiteX496" fmla="*/ 657225 w 2819400"/>
              <a:gd name="connsiteY496" fmla="*/ 5448300 h 6372225"/>
              <a:gd name="connsiteX497" fmla="*/ 685800 w 2819400"/>
              <a:gd name="connsiteY497" fmla="*/ 5362575 h 6372225"/>
              <a:gd name="connsiteX498" fmla="*/ 714375 w 2819400"/>
              <a:gd name="connsiteY498" fmla="*/ 5292725 h 6372225"/>
              <a:gd name="connsiteX499" fmla="*/ 742950 w 2819400"/>
              <a:gd name="connsiteY499" fmla="*/ 5226050 h 6372225"/>
              <a:gd name="connsiteX500" fmla="*/ 758825 w 2819400"/>
              <a:gd name="connsiteY500" fmla="*/ 5184775 h 6372225"/>
              <a:gd name="connsiteX501" fmla="*/ 771525 w 2819400"/>
              <a:gd name="connsiteY501" fmla="*/ 5137150 h 6372225"/>
              <a:gd name="connsiteX502" fmla="*/ 784225 w 2819400"/>
              <a:gd name="connsiteY502" fmla="*/ 5086350 h 6372225"/>
              <a:gd name="connsiteX503" fmla="*/ 793750 w 2819400"/>
              <a:gd name="connsiteY503" fmla="*/ 5035550 h 6372225"/>
              <a:gd name="connsiteX504" fmla="*/ 796925 w 2819400"/>
              <a:gd name="connsiteY504" fmla="*/ 4987925 h 6372225"/>
              <a:gd name="connsiteX505" fmla="*/ 796925 w 2819400"/>
              <a:gd name="connsiteY505" fmla="*/ 4965700 h 6372225"/>
              <a:gd name="connsiteX506" fmla="*/ 793750 w 2819400"/>
              <a:gd name="connsiteY506" fmla="*/ 4943475 h 6372225"/>
              <a:gd name="connsiteX507" fmla="*/ 768350 w 2819400"/>
              <a:gd name="connsiteY507" fmla="*/ 4838700 h 6372225"/>
              <a:gd name="connsiteX508" fmla="*/ 736600 w 2819400"/>
              <a:gd name="connsiteY508" fmla="*/ 4708525 h 6372225"/>
              <a:gd name="connsiteX509" fmla="*/ 701675 w 2819400"/>
              <a:gd name="connsiteY509" fmla="*/ 4591050 h 6372225"/>
              <a:gd name="connsiteX510" fmla="*/ 676275 w 2819400"/>
              <a:gd name="connsiteY510" fmla="*/ 4508500 h 6372225"/>
              <a:gd name="connsiteX511" fmla="*/ 666750 w 2819400"/>
              <a:gd name="connsiteY511" fmla="*/ 4473575 h 6372225"/>
              <a:gd name="connsiteX512" fmla="*/ 657225 w 2819400"/>
              <a:gd name="connsiteY512" fmla="*/ 4425950 h 6372225"/>
              <a:gd name="connsiteX513" fmla="*/ 647700 w 2819400"/>
              <a:gd name="connsiteY513" fmla="*/ 4371975 h 6372225"/>
              <a:gd name="connsiteX514" fmla="*/ 644525 w 2819400"/>
              <a:gd name="connsiteY514" fmla="*/ 4311650 h 6372225"/>
              <a:gd name="connsiteX515" fmla="*/ 644525 w 2819400"/>
              <a:gd name="connsiteY515" fmla="*/ 4244975 h 6372225"/>
              <a:gd name="connsiteX516" fmla="*/ 647700 w 2819400"/>
              <a:gd name="connsiteY516" fmla="*/ 4210050 h 6372225"/>
              <a:gd name="connsiteX517" fmla="*/ 654050 w 2819400"/>
              <a:gd name="connsiteY517" fmla="*/ 4178300 h 6372225"/>
              <a:gd name="connsiteX518" fmla="*/ 660400 w 2819400"/>
              <a:gd name="connsiteY518" fmla="*/ 4143375 h 6372225"/>
              <a:gd name="connsiteX519" fmla="*/ 669925 w 2819400"/>
              <a:gd name="connsiteY519" fmla="*/ 4111625 h 6372225"/>
              <a:gd name="connsiteX520" fmla="*/ 682625 w 2819400"/>
              <a:gd name="connsiteY520" fmla="*/ 4079875 h 6372225"/>
              <a:gd name="connsiteX521" fmla="*/ 698500 w 2819400"/>
              <a:gd name="connsiteY521" fmla="*/ 4051300 h 6372225"/>
              <a:gd name="connsiteX522" fmla="*/ 701675 w 2819400"/>
              <a:gd name="connsiteY522" fmla="*/ 4016375 h 6372225"/>
              <a:gd name="connsiteX523" fmla="*/ 704850 w 2819400"/>
              <a:gd name="connsiteY523" fmla="*/ 3933825 h 6372225"/>
              <a:gd name="connsiteX524" fmla="*/ 704850 w 2819400"/>
              <a:gd name="connsiteY524" fmla="*/ 3844925 h 6372225"/>
              <a:gd name="connsiteX525" fmla="*/ 701675 w 2819400"/>
              <a:gd name="connsiteY525" fmla="*/ 3810000 h 6372225"/>
              <a:gd name="connsiteX526" fmla="*/ 695325 w 2819400"/>
              <a:gd name="connsiteY526" fmla="*/ 3787775 h 6372225"/>
              <a:gd name="connsiteX527" fmla="*/ 669925 w 2819400"/>
              <a:gd name="connsiteY527" fmla="*/ 3752850 h 6372225"/>
              <a:gd name="connsiteX528" fmla="*/ 647700 w 2819400"/>
              <a:gd name="connsiteY528" fmla="*/ 3714750 h 6372225"/>
              <a:gd name="connsiteX529" fmla="*/ 619125 w 2819400"/>
              <a:gd name="connsiteY529" fmla="*/ 3663950 h 6372225"/>
              <a:gd name="connsiteX530" fmla="*/ 593725 w 2819400"/>
              <a:gd name="connsiteY530" fmla="*/ 3603625 h 6372225"/>
              <a:gd name="connsiteX531" fmla="*/ 584200 w 2819400"/>
              <a:gd name="connsiteY531" fmla="*/ 3568700 h 6372225"/>
              <a:gd name="connsiteX532" fmla="*/ 574675 w 2819400"/>
              <a:gd name="connsiteY532" fmla="*/ 3533775 h 6372225"/>
              <a:gd name="connsiteX533" fmla="*/ 568325 w 2819400"/>
              <a:gd name="connsiteY533" fmla="*/ 3495675 h 6372225"/>
              <a:gd name="connsiteX534" fmla="*/ 565150 w 2819400"/>
              <a:gd name="connsiteY534" fmla="*/ 3457575 h 6372225"/>
              <a:gd name="connsiteX535" fmla="*/ 561975 w 2819400"/>
              <a:gd name="connsiteY535" fmla="*/ 3419475 h 6372225"/>
              <a:gd name="connsiteX536" fmla="*/ 568325 w 2819400"/>
              <a:gd name="connsiteY536" fmla="*/ 3381375 h 6372225"/>
              <a:gd name="connsiteX537" fmla="*/ 574675 w 2819400"/>
              <a:gd name="connsiteY537" fmla="*/ 3298825 h 6372225"/>
              <a:gd name="connsiteX538" fmla="*/ 577850 w 2819400"/>
              <a:gd name="connsiteY538" fmla="*/ 3209925 h 6372225"/>
              <a:gd name="connsiteX539" fmla="*/ 574675 w 2819400"/>
              <a:gd name="connsiteY539" fmla="*/ 3124200 h 6372225"/>
              <a:gd name="connsiteX540" fmla="*/ 574675 w 2819400"/>
              <a:gd name="connsiteY540" fmla="*/ 3038475 h 6372225"/>
              <a:gd name="connsiteX541" fmla="*/ 571500 w 2819400"/>
              <a:gd name="connsiteY541" fmla="*/ 2962275 h 6372225"/>
              <a:gd name="connsiteX542" fmla="*/ 571500 w 2819400"/>
              <a:gd name="connsiteY542" fmla="*/ 2892425 h 6372225"/>
              <a:gd name="connsiteX543" fmla="*/ 574675 w 2819400"/>
              <a:gd name="connsiteY543" fmla="*/ 2841625 h 6372225"/>
              <a:gd name="connsiteX544" fmla="*/ 581025 w 2819400"/>
              <a:gd name="connsiteY544" fmla="*/ 2819400 h 6372225"/>
              <a:gd name="connsiteX545" fmla="*/ 584200 w 2819400"/>
              <a:gd name="connsiteY545" fmla="*/ 2803525 h 6372225"/>
              <a:gd name="connsiteX546" fmla="*/ 584200 w 2819400"/>
              <a:gd name="connsiteY546" fmla="*/ 2787650 h 6372225"/>
              <a:gd name="connsiteX547" fmla="*/ 584200 w 2819400"/>
              <a:gd name="connsiteY547" fmla="*/ 2746375 h 6372225"/>
              <a:gd name="connsiteX548" fmla="*/ 587375 w 2819400"/>
              <a:gd name="connsiteY548" fmla="*/ 2724150 h 6372225"/>
              <a:gd name="connsiteX549" fmla="*/ 590550 w 2819400"/>
              <a:gd name="connsiteY549" fmla="*/ 2705100 h 6372225"/>
              <a:gd name="connsiteX550" fmla="*/ 600075 w 2819400"/>
              <a:gd name="connsiteY550" fmla="*/ 2686050 h 6372225"/>
              <a:gd name="connsiteX551" fmla="*/ 606425 w 2819400"/>
              <a:gd name="connsiteY551" fmla="*/ 2679700 h 6372225"/>
              <a:gd name="connsiteX552" fmla="*/ 612775 w 2819400"/>
              <a:gd name="connsiteY552" fmla="*/ 2676525 h 6372225"/>
              <a:gd name="connsiteX553" fmla="*/ 609600 w 2819400"/>
              <a:gd name="connsiteY553" fmla="*/ 2644775 h 6372225"/>
              <a:gd name="connsiteX554" fmla="*/ 568325 w 2819400"/>
              <a:gd name="connsiteY554" fmla="*/ 2654300 h 6372225"/>
              <a:gd name="connsiteX555" fmla="*/ 473075 w 2819400"/>
              <a:gd name="connsiteY555" fmla="*/ 2673350 h 6372225"/>
              <a:gd name="connsiteX556" fmla="*/ 412750 w 2819400"/>
              <a:gd name="connsiteY556" fmla="*/ 2682875 h 6372225"/>
              <a:gd name="connsiteX557" fmla="*/ 352425 w 2819400"/>
              <a:gd name="connsiteY557" fmla="*/ 2689225 h 6372225"/>
              <a:gd name="connsiteX558" fmla="*/ 292100 w 2819400"/>
              <a:gd name="connsiteY558" fmla="*/ 2689225 h 6372225"/>
              <a:gd name="connsiteX559" fmla="*/ 263525 w 2819400"/>
              <a:gd name="connsiteY559" fmla="*/ 2686050 h 6372225"/>
              <a:gd name="connsiteX560" fmla="*/ 238125 w 2819400"/>
              <a:gd name="connsiteY560" fmla="*/ 2682875 h 6372225"/>
              <a:gd name="connsiteX561" fmla="*/ 231775 w 2819400"/>
              <a:gd name="connsiteY561" fmla="*/ 2682875 h 6372225"/>
              <a:gd name="connsiteX562" fmla="*/ 209550 w 2819400"/>
              <a:gd name="connsiteY562" fmla="*/ 2679700 h 6372225"/>
              <a:gd name="connsiteX563" fmla="*/ 184150 w 2819400"/>
              <a:gd name="connsiteY563" fmla="*/ 2679700 h 6372225"/>
              <a:gd name="connsiteX564" fmla="*/ 171450 w 2819400"/>
              <a:gd name="connsiteY564" fmla="*/ 2682875 h 6372225"/>
              <a:gd name="connsiteX565" fmla="*/ 158750 w 2819400"/>
              <a:gd name="connsiteY565" fmla="*/ 2689225 h 6372225"/>
              <a:gd name="connsiteX566" fmla="*/ 149225 w 2819400"/>
              <a:gd name="connsiteY566" fmla="*/ 2689225 h 6372225"/>
              <a:gd name="connsiteX567" fmla="*/ 139700 w 2819400"/>
              <a:gd name="connsiteY567" fmla="*/ 2686050 h 6372225"/>
              <a:gd name="connsiteX568" fmla="*/ 123825 w 2819400"/>
              <a:gd name="connsiteY568" fmla="*/ 2679700 h 6372225"/>
              <a:gd name="connsiteX569" fmla="*/ 107950 w 2819400"/>
              <a:gd name="connsiteY569" fmla="*/ 2670175 h 6372225"/>
              <a:gd name="connsiteX570" fmla="*/ 85725 w 2819400"/>
              <a:gd name="connsiteY570" fmla="*/ 2651125 h 6372225"/>
              <a:gd name="connsiteX571" fmla="*/ 66675 w 2819400"/>
              <a:gd name="connsiteY571" fmla="*/ 2619375 h 6372225"/>
              <a:gd name="connsiteX572" fmla="*/ 44450 w 2819400"/>
              <a:gd name="connsiteY572" fmla="*/ 2578100 h 6372225"/>
              <a:gd name="connsiteX573" fmla="*/ 9525 w 2819400"/>
              <a:gd name="connsiteY573" fmla="*/ 2505075 h 6372225"/>
              <a:gd name="connsiteX574" fmla="*/ 3175 w 2819400"/>
              <a:gd name="connsiteY574" fmla="*/ 2479675 h 6372225"/>
              <a:gd name="connsiteX575" fmla="*/ 0 w 2819400"/>
              <a:gd name="connsiteY575" fmla="*/ 2457450 h 6372225"/>
              <a:gd name="connsiteX576" fmla="*/ 3175 w 2819400"/>
              <a:gd name="connsiteY576" fmla="*/ 2438400 h 6372225"/>
              <a:gd name="connsiteX577" fmla="*/ 9525 w 2819400"/>
              <a:gd name="connsiteY577" fmla="*/ 2416175 h 6372225"/>
              <a:gd name="connsiteX578" fmla="*/ 34925 w 2819400"/>
              <a:gd name="connsiteY578" fmla="*/ 2355850 h 6372225"/>
              <a:gd name="connsiteX579" fmla="*/ 50800 w 2819400"/>
              <a:gd name="connsiteY579" fmla="*/ 2317750 h 6372225"/>
              <a:gd name="connsiteX580" fmla="*/ 60325 w 2819400"/>
              <a:gd name="connsiteY580" fmla="*/ 2282825 h 6372225"/>
              <a:gd name="connsiteX581" fmla="*/ 66675 w 2819400"/>
              <a:gd name="connsiteY581" fmla="*/ 2251075 h 6372225"/>
              <a:gd name="connsiteX582" fmla="*/ 69850 w 2819400"/>
              <a:gd name="connsiteY582" fmla="*/ 2222500 h 6372225"/>
              <a:gd name="connsiteX583" fmla="*/ 73025 w 2819400"/>
              <a:gd name="connsiteY583" fmla="*/ 2171700 h 6372225"/>
              <a:gd name="connsiteX584" fmla="*/ 73025 w 2819400"/>
              <a:gd name="connsiteY584" fmla="*/ 2133600 h 6372225"/>
              <a:gd name="connsiteX585" fmla="*/ 79375 w 2819400"/>
              <a:gd name="connsiteY585" fmla="*/ 2098675 h 6372225"/>
              <a:gd name="connsiteX586" fmla="*/ 98425 w 2819400"/>
              <a:gd name="connsiteY586" fmla="*/ 2038350 h 6372225"/>
              <a:gd name="connsiteX587" fmla="*/ 123825 w 2819400"/>
              <a:gd name="connsiteY587" fmla="*/ 1955800 h 6372225"/>
              <a:gd name="connsiteX588" fmla="*/ 155575 w 2819400"/>
              <a:gd name="connsiteY588" fmla="*/ 1863725 h 6372225"/>
              <a:gd name="connsiteX589" fmla="*/ 190500 w 2819400"/>
              <a:gd name="connsiteY589" fmla="*/ 1768475 h 6372225"/>
              <a:gd name="connsiteX590" fmla="*/ 225425 w 2819400"/>
              <a:gd name="connsiteY590" fmla="*/ 1685925 h 6372225"/>
              <a:gd name="connsiteX591" fmla="*/ 244475 w 2819400"/>
              <a:gd name="connsiteY591" fmla="*/ 1647825 h 6372225"/>
              <a:gd name="connsiteX592" fmla="*/ 263525 w 2819400"/>
              <a:gd name="connsiteY592" fmla="*/ 1616075 h 6372225"/>
              <a:gd name="connsiteX593" fmla="*/ 279400 w 2819400"/>
              <a:gd name="connsiteY593" fmla="*/ 1593850 h 6372225"/>
              <a:gd name="connsiteX594" fmla="*/ 295275 w 2819400"/>
              <a:gd name="connsiteY594" fmla="*/ 1577975 h 6372225"/>
              <a:gd name="connsiteX595" fmla="*/ 311150 w 2819400"/>
              <a:gd name="connsiteY595" fmla="*/ 1558925 h 6372225"/>
              <a:gd name="connsiteX596" fmla="*/ 323850 w 2819400"/>
              <a:gd name="connsiteY596" fmla="*/ 1536700 h 6372225"/>
              <a:gd name="connsiteX597" fmla="*/ 333375 w 2819400"/>
              <a:gd name="connsiteY597" fmla="*/ 1508125 h 6372225"/>
              <a:gd name="connsiteX598" fmla="*/ 342900 w 2819400"/>
              <a:gd name="connsiteY598" fmla="*/ 1473200 h 6372225"/>
              <a:gd name="connsiteX599" fmla="*/ 358775 w 2819400"/>
              <a:gd name="connsiteY599" fmla="*/ 1393825 h 6372225"/>
              <a:gd name="connsiteX600" fmla="*/ 377825 w 2819400"/>
              <a:gd name="connsiteY600" fmla="*/ 1304925 h 6372225"/>
              <a:gd name="connsiteX601" fmla="*/ 387350 w 2819400"/>
              <a:gd name="connsiteY601" fmla="*/ 1263650 h 6372225"/>
              <a:gd name="connsiteX602" fmla="*/ 400050 w 2819400"/>
              <a:gd name="connsiteY602" fmla="*/ 1219200 h 6372225"/>
              <a:gd name="connsiteX603" fmla="*/ 415925 w 2819400"/>
              <a:gd name="connsiteY603" fmla="*/ 1181100 h 6372225"/>
              <a:gd name="connsiteX604" fmla="*/ 434975 w 2819400"/>
              <a:gd name="connsiteY604" fmla="*/ 1139825 h 6372225"/>
              <a:gd name="connsiteX605" fmla="*/ 457200 w 2819400"/>
              <a:gd name="connsiteY605" fmla="*/ 1104900 h 6372225"/>
              <a:gd name="connsiteX606" fmla="*/ 485775 w 2819400"/>
              <a:gd name="connsiteY606" fmla="*/ 1069975 h 6372225"/>
              <a:gd name="connsiteX607" fmla="*/ 514350 w 2819400"/>
              <a:gd name="connsiteY607" fmla="*/ 1041400 h 6372225"/>
              <a:gd name="connsiteX608" fmla="*/ 533400 w 2819400"/>
              <a:gd name="connsiteY608" fmla="*/ 1028700 h 6372225"/>
              <a:gd name="connsiteX609" fmla="*/ 552450 w 2819400"/>
              <a:gd name="connsiteY609" fmla="*/ 1019175 h 6372225"/>
              <a:gd name="connsiteX610" fmla="*/ 596900 w 2819400"/>
              <a:gd name="connsiteY610" fmla="*/ 977900 h 6372225"/>
              <a:gd name="connsiteX611" fmla="*/ 644525 w 2819400"/>
              <a:gd name="connsiteY611" fmla="*/ 936625 h 6372225"/>
              <a:gd name="connsiteX612" fmla="*/ 704850 w 2819400"/>
              <a:gd name="connsiteY612" fmla="*/ 885825 h 6372225"/>
              <a:gd name="connsiteX613" fmla="*/ 774700 w 2819400"/>
              <a:gd name="connsiteY613" fmla="*/ 838200 h 6372225"/>
              <a:gd name="connsiteX614" fmla="*/ 809625 w 2819400"/>
              <a:gd name="connsiteY614" fmla="*/ 815975 h 6372225"/>
              <a:gd name="connsiteX615" fmla="*/ 844550 w 2819400"/>
              <a:gd name="connsiteY615" fmla="*/ 793750 h 6372225"/>
              <a:gd name="connsiteX616" fmla="*/ 882650 w 2819400"/>
              <a:gd name="connsiteY616" fmla="*/ 774700 h 6372225"/>
              <a:gd name="connsiteX617" fmla="*/ 917575 w 2819400"/>
              <a:gd name="connsiteY617" fmla="*/ 758825 h 6372225"/>
              <a:gd name="connsiteX618" fmla="*/ 949325 w 2819400"/>
              <a:gd name="connsiteY618" fmla="*/ 749300 h 6372225"/>
              <a:gd name="connsiteX619" fmla="*/ 981075 w 2819400"/>
              <a:gd name="connsiteY619" fmla="*/ 742950 h 6372225"/>
              <a:gd name="connsiteX620" fmla="*/ 965200 w 2819400"/>
              <a:gd name="connsiteY620" fmla="*/ 698500 h 6372225"/>
              <a:gd name="connsiteX621" fmla="*/ 949325 w 2819400"/>
              <a:gd name="connsiteY621" fmla="*/ 657225 h 6372225"/>
              <a:gd name="connsiteX622" fmla="*/ 936625 w 2819400"/>
              <a:gd name="connsiteY622" fmla="*/ 612775 h 6372225"/>
              <a:gd name="connsiteX623" fmla="*/ 930275 w 2819400"/>
              <a:gd name="connsiteY623" fmla="*/ 574675 h 6372225"/>
              <a:gd name="connsiteX624" fmla="*/ 930275 w 2819400"/>
              <a:gd name="connsiteY624" fmla="*/ 558800 h 6372225"/>
              <a:gd name="connsiteX625" fmla="*/ 933450 w 2819400"/>
              <a:gd name="connsiteY625" fmla="*/ 549275 h 6372225"/>
              <a:gd name="connsiteX626" fmla="*/ 936625 w 2819400"/>
              <a:gd name="connsiteY626" fmla="*/ 546100 h 6372225"/>
              <a:gd name="connsiteX627" fmla="*/ 939800 w 2819400"/>
              <a:gd name="connsiteY627" fmla="*/ 546100 h 6372225"/>
              <a:gd name="connsiteX628" fmla="*/ 952500 w 2819400"/>
              <a:gd name="connsiteY628" fmla="*/ 549275 h 6372225"/>
              <a:gd name="connsiteX629" fmla="*/ 968375 w 2819400"/>
              <a:gd name="connsiteY629" fmla="*/ 561975 h 6372225"/>
              <a:gd name="connsiteX630" fmla="*/ 987425 w 2819400"/>
              <a:gd name="connsiteY630" fmla="*/ 581025 h 6372225"/>
              <a:gd name="connsiteX631" fmla="*/ 984250 w 2819400"/>
              <a:gd name="connsiteY631" fmla="*/ 555625 h 6372225"/>
              <a:gd name="connsiteX632" fmla="*/ 977900 w 2819400"/>
              <a:gd name="connsiteY632" fmla="*/ 488950 h 6372225"/>
              <a:gd name="connsiteX633" fmla="*/ 974725 w 2819400"/>
              <a:gd name="connsiteY633" fmla="*/ 444500 h 6372225"/>
              <a:gd name="connsiteX634" fmla="*/ 974725 w 2819400"/>
              <a:gd name="connsiteY634" fmla="*/ 396875 h 6372225"/>
              <a:gd name="connsiteX635" fmla="*/ 981075 w 2819400"/>
              <a:gd name="connsiteY635" fmla="*/ 342900 h 6372225"/>
              <a:gd name="connsiteX636" fmla="*/ 990600 w 2819400"/>
              <a:gd name="connsiteY636" fmla="*/ 288925 h 6372225"/>
              <a:gd name="connsiteX637" fmla="*/ 1006475 w 2819400"/>
              <a:gd name="connsiteY637" fmla="*/ 234950 h 6372225"/>
              <a:gd name="connsiteX638" fmla="*/ 1016000 w 2819400"/>
              <a:gd name="connsiteY638" fmla="*/ 209550 h 6372225"/>
              <a:gd name="connsiteX639" fmla="*/ 1028700 w 2819400"/>
              <a:gd name="connsiteY639" fmla="*/ 180975 h 6372225"/>
              <a:gd name="connsiteX640" fmla="*/ 1041400 w 2819400"/>
              <a:gd name="connsiteY640" fmla="*/ 158750 h 6372225"/>
              <a:gd name="connsiteX641" fmla="*/ 1060450 w 2819400"/>
              <a:gd name="connsiteY641" fmla="*/ 133350 h 6372225"/>
              <a:gd name="connsiteX642" fmla="*/ 1079500 w 2819400"/>
              <a:gd name="connsiteY642" fmla="*/ 111125 h 6372225"/>
              <a:gd name="connsiteX643" fmla="*/ 1098550 w 2819400"/>
              <a:gd name="connsiteY643" fmla="*/ 88900 h 6372225"/>
              <a:gd name="connsiteX644" fmla="*/ 1123950 w 2819400"/>
              <a:gd name="connsiteY644" fmla="*/ 69850 h 6372225"/>
              <a:gd name="connsiteX645" fmla="*/ 1152525 w 2819400"/>
              <a:gd name="connsiteY645" fmla="*/ 53975 h 6372225"/>
              <a:gd name="connsiteX646" fmla="*/ 1181100 w 2819400"/>
              <a:gd name="connsiteY646" fmla="*/ 38100 h 6372225"/>
              <a:gd name="connsiteX647" fmla="*/ 1216025 w 2819400"/>
              <a:gd name="connsiteY647" fmla="*/ 25400 h 6372225"/>
              <a:gd name="connsiteX648" fmla="*/ 1250950 w 2819400"/>
              <a:gd name="connsiteY648" fmla="*/ 15875 h 6372225"/>
              <a:gd name="connsiteX649" fmla="*/ 1289050 w 2819400"/>
              <a:gd name="connsiteY649" fmla="*/ 6350 h 6372225"/>
              <a:gd name="connsiteX650" fmla="*/ 1333500 w 2819400"/>
              <a:gd name="connsiteY650" fmla="*/ 3175 h 6372225"/>
              <a:gd name="connsiteX651" fmla="*/ 1381125 w 2819400"/>
              <a:gd name="connsiteY651" fmla="*/ 3175 h 637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</a:cxnLst>
            <a:rect l="l" t="t" r="r" b="b"/>
            <a:pathLst>
              <a:path w="2819400" h="6372225">
                <a:moveTo>
                  <a:pt x="758825" y="1717675"/>
                </a:moveTo>
                <a:lnTo>
                  <a:pt x="749300" y="1720850"/>
                </a:lnTo>
                <a:lnTo>
                  <a:pt x="742950" y="1724025"/>
                </a:lnTo>
                <a:lnTo>
                  <a:pt x="727075" y="1736725"/>
                </a:lnTo>
                <a:lnTo>
                  <a:pt x="717550" y="1752600"/>
                </a:lnTo>
                <a:lnTo>
                  <a:pt x="711200" y="1768475"/>
                </a:lnTo>
                <a:lnTo>
                  <a:pt x="704850" y="1784350"/>
                </a:lnTo>
                <a:lnTo>
                  <a:pt x="701675" y="1835150"/>
                </a:lnTo>
                <a:lnTo>
                  <a:pt x="695325" y="1885950"/>
                </a:lnTo>
                <a:lnTo>
                  <a:pt x="682625" y="1936750"/>
                </a:lnTo>
                <a:lnTo>
                  <a:pt x="666750" y="1981200"/>
                </a:lnTo>
                <a:lnTo>
                  <a:pt x="638175" y="2041525"/>
                </a:lnTo>
                <a:lnTo>
                  <a:pt x="609600" y="2092325"/>
                </a:lnTo>
                <a:lnTo>
                  <a:pt x="581025" y="2139950"/>
                </a:lnTo>
                <a:lnTo>
                  <a:pt x="549275" y="2178050"/>
                </a:lnTo>
                <a:lnTo>
                  <a:pt x="523875" y="2209800"/>
                </a:lnTo>
                <a:lnTo>
                  <a:pt x="504825" y="2235200"/>
                </a:lnTo>
                <a:lnTo>
                  <a:pt x="482600" y="2254250"/>
                </a:lnTo>
                <a:lnTo>
                  <a:pt x="508000" y="2257425"/>
                </a:lnTo>
                <a:lnTo>
                  <a:pt x="542925" y="2257425"/>
                </a:lnTo>
                <a:lnTo>
                  <a:pt x="581025" y="2254250"/>
                </a:lnTo>
                <a:lnTo>
                  <a:pt x="596900" y="2247900"/>
                </a:lnTo>
                <a:lnTo>
                  <a:pt x="609600" y="2244725"/>
                </a:lnTo>
                <a:lnTo>
                  <a:pt x="622300" y="2235200"/>
                </a:lnTo>
                <a:lnTo>
                  <a:pt x="638175" y="2228850"/>
                </a:lnTo>
                <a:lnTo>
                  <a:pt x="682625" y="2219325"/>
                </a:lnTo>
                <a:lnTo>
                  <a:pt x="736600" y="2209800"/>
                </a:lnTo>
                <a:lnTo>
                  <a:pt x="752475" y="2184400"/>
                </a:lnTo>
                <a:lnTo>
                  <a:pt x="771525" y="2143125"/>
                </a:lnTo>
                <a:lnTo>
                  <a:pt x="790575" y="2098675"/>
                </a:lnTo>
                <a:lnTo>
                  <a:pt x="806450" y="2047875"/>
                </a:lnTo>
                <a:lnTo>
                  <a:pt x="819150" y="2000250"/>
                </a:lnTo>
                <a:lnTo>
                  <a:pt x="835025" y="1917700"/>
                </a:lnTo>
                <a:lnTo>
                  <a:pt x="841375" y="1885950"/>
                </a:lnTo>
                <a:lnTo>
                  <a:pt x="831850" y="1863725"/>
                </a:lnTo>
                <a:lnTo>
                  <a:pt x="822325" y="1841500"/>
                </a:lnTo>
                <a:lnTo>
                  <a:pt x="812800" y="1790700"/>
                </a:lnTo>
                <a:lnTo>
                  <a:pt x="806450" y="1752600"/>
                </a:lnTo>
                <a:lnTo>
                  <a:pt x="803275" y="1733550"/>
                </a:lnTo>
                <a:lnTo>
                  <a:pt x="790575" y="1727200"/>
                </a:lnTo>
                <a:lnTo>
                  <a:pt x="777875" y="1720850"/>
                </a:lnTo>
                <a:lnTo>
                  <a:pt x="768350" y="1717675"/>
                </a:lnTo>
                <a:close/>
                <a:moveTo>
                  <a:pt x="1400175" y="0"/>
                </a:moveTo>
                <a:lnTo>
                  <a:pt x="1450975" y="3175"/>
                </a:lnTo>
                <a:lnTo>
                  <a:pt x="1485900" y="9525"/>
                </a:lnTo>
                <a:lnTo>
                  <a:pt x="1520825" y="19050"/>
                </a:lnTo>
                <a:lnTo>
                  <a:pt x="1562100" y="34925"/>
                </a:lnTo>
                <a:lnTo>
                  <a:pt x="1603375" y="53975"/>
                </a:lnTo>
                <a:lnTo>
                  <a:pt x="1641475" y="79375"/>
                </a:lnTo>
                <a:lnTo>
                  <a:pt x="1660525" y="98425"/>
                </a:lnTo>
                <a:lnTo>
                  <a:pt x="1679575" y="114300"/>
                </a:lnTo>
                <a:lnTo>
                  <a:pt x="1695450" y="136525"/>
                </a:lnTo>
                <a:lnTo>
                  <a:pt x="1711325" y="158750"/>
                </a:lnTo>
                <a:lnTo>
                  <a:pt x="1727200" y="184150"/>
                </a:lnTo>
                <a:lnTo>
                  <a:pt x="1739900" y="212725"/>
                </a:lnTo>
                <a:lnTo>
                  <a:pt x="1752600" y="241300"/>
                </a:lnTo>
                <a:lnTo>
                  <a:pt x="1762125" y="276225"/>
                </a:lnTo>
                <a:lnTo>
                  <a:pt x="1768475" y="311150"/>
                </a:lnTo>
                <a:lnTo>
                  <a:pt x="1774825" y="352425"/>
                </a:lnTo>
                <a:lnTo>
                  <a:pt x="1778000" y="393700"/>
                </a:lnTo>
                <a:lnTo>
                  <a:pt x="1778000" y="438150"/>
                </a:lnTo>
                <a:lnTo>
                  <a:pt x="1778000" y="488950"/>
                </a:lnTo>
                <a:lnTo>
                  <a:pt x="1771650" y="539750"/>
                </a:lnTo>
                <a:lnTo>
                  <a:pt x="1778000" y="539750"/>
                </a:lnTo>
                <a:lnTo>
                  <a:pt x="1787525" y="542925"/>
                </a:lnTo>
                <a:lnTo>
                  <a:pt x="1793875" y="546100"/>
                </a:lnTo>
                <a:lnTo>
                  <a:pt x="1803400" y="552450"/>
                </a:lnTo>
                <a:lnTo>
                  <a:pt x="1809750" y="561975"/>
                </a:lnTo>
                <a:lnTo>
                  <a:pt x="1812925" y="577850"/>
                </a:lnTo>
                <a:lnTo>
                  <a:pt x="1812925" y="596900"/>
                </a:lnTo>
                <a:lnTo>
                  <a:pt x="1838325" y="590550"/>
                </a:lnTo>
                <a:lnTo>
                  <a:pt x="1863725" y="590550"/>
                </a:lnTo>
                <a:lnTo>
                  <a:pt x="1892300" y="590550"/>
                </a:lnTo>
                <a:lnTo>
                  <a:pt x="1911350" y="587375"/>
                </a:lnTo>
                <a:lnTo>
                  <a:pt x="1936750" y="581025"/>
                </a:lnTo>
                <a:lnTo>
                  <a:pt x="2006600" y="558800"/>
                </a:lnTo>
                <a:lnTo>
                  <a:pt x="2044700" y="546100"/>
                </a:lnTo>
                <a:lnTo>
                  <a:pt x="2085975" y="536575"/>
                </a:lnTo>
                <a:lnTo>
                  <a:pt x="2127250" y="533400"/>
                </a:lnTo>
                <a:lnTo>
                  <a:pt x="2168525" y="533400"/>
                </a:lnTo>
                <a:lnTo>
                  <a:pt x="2187575" y="523875"/>
                </a:lnTo>
                <a:lnTo>
                  <a:pt x="2238375" y="504825"/>
                </a:lnTo>
                <a:lnTo>
                  <a:pt x="2317750" y="479425"/>
                </a:lnTo>
                <a:lnTo>
                  <a:pt x="2362200" y="466725"/>
                </a:lnTo>
                <a:lnTo>
                  <a:pt x="2406650" y="457200"/>
                </a:lnTo>
                <a:lnTo>
                  <a:pt x="2457450" y="450850"/>
                </a:lnTo>
                <a:lnTo>
                  <a:pt x="2505075" y="444500"/>
                </a:lnTo>
                <a:lnTo>
                  <a:pt x="2552700" y="447675"/>
                </a:lnTo>
                <a:lnTo>
                  <a:pt x="2600325" y="454025"/>
                </a:lnTo>
                <a:lnTo>
                  <a:pt x="2622550" y="460375"/>
                </a:lnTo>
                <a:lnTo>
                  <a:pt x="2644775" y="466725"/>
                </a:lnTo>
                <a:lnTo>
                  <a:pt x="2663825" y="476250"/>
                </a:lnTo>
                <a:lnTo>
                  <a:pt x="2682875" y="488950"/>
                </a:lnTo>
                <a:lnTo>
                  <a:pt x="2698750" y="501650"/>
                </a:lnTo>
                <a:lnTo>
                  <a:pt x="2717800" y="517525"/>
                </a:lnTo>
                <a:lnTo>
                  <a:pt x="2730500" y="536575"/>
                </a:lnTo>
                <a:lnTo>
                  <a:pt x="2743200" y="555625"/>
                </a:lnTo>
                <a:lnTo>
                  <a:pt x="2746375" y="577850"/>
                </a:lnTo>
                <a:lnTo>
                  <a:pt x="2755900" y="628650"/>
                </a:lnTo>
                <a:lnTo>
                  <a:pt x="2768600" y="695325"/>
                </a:lnTo>
                <a:lnTo>
                  <a:pt x="2781300" y="727075"/>
                </a:lnTo>
                <a:lnTo>
                  <a:pt x="2794000" y="758825"/>
                </a:lnTo>
                <a:lnTo>
                  <a:pt x="2803525" y="812800"/>
                </a:lnTo>
                <a:lnTo>
                  <a:pt x="2809875" y="873125"/>
                </a:lnTo>
                <a:lnTo>
                  <a:pt x="2816225" y="958850"/>
                </a:lnTo>
                <a:lnTo>
                  <a:pt x="2819400" y="1060450"/>
                </a:lnTo>
                <a:lnTo>
                  <a:pt x="2819400" y="1117600"/>
                </a:lnTo>
                <a:lnTo>
                  <a:pt x="2816225" y="1177925"/>
                </a:lnTo>
                <a:lnTo>
                  <a:pt x="2809875" y="1244600"/>
                </a:lnTo>
                <a:lnTo>
                  <a:pt x="2803525" y="1311275"/>
                </a:lnTo>
                <a:lnTo>
                  <a:pt x="2790825" y="1381125"/>
                </a:lnTo>
                <a:lnTo>
                  <a:pt x="2778125" y="1457325"/>
                </a:lnTo>
                <a:lnTo>
                  <a:pt x="2787650" y="1555750"/>
                </a:lnTo>
                <a:lnTo>
                  <a:pt x="2790825" y="1641475"/>
                </a:lnTo>
                <a:lnTo>
                  <a:pt x="2790825" y="1679575"/>
                </a:lnTo>
                <a:lnTo>
                  <a:pt x="2790825" y="1714500"/>
                </a:lnTo>
                <a:lnTo>
                  <a:pt x="2787650" y="1800225"/>
                </a:lnTo>
                <a:lnTo>
                  <a:pt x="2784475" y="1908175"/>
                </a:lnTo>
                <a:lnTo>
                  <a:pt x="2781300" y="1958975"/>
                </a:lnTo>
                <a:lnTo>
                  <a:pt x="2774950" y="2009775"/>
                </a:lnTo>
                <a:lnTo>
                  <a:pt x="2762250" y="2047875"/>
                </a:lnTo>
                <a:lnTo>
                  <a:pt x="2755900" y="2063750"/>
                </a:lnTo>
                <a:lnTo>
                  <a:pt x="2746375" y="2076450"/>
                </a:lnTo>
                <a:lnTo>
                  <a:pt x="2670175" y="2159000"/>
                </a:lnTo>
                <a:lnTo>
                  <a:pt x="2628900" y="2200275"/>
                </a:lnTo>
                <a:lnTo>
                  <a:pt x="2597150" y="2228850"/>
                </a:lnTo>
                <a:lnTo>
                  <a:pt x="2571750" y="2247900"/>
                </a:lnTo>
                <a:lnTo>
                  <a:pt x="2555875" y="2251075"/>
                </a:lnTo>
                <a:lnTo>
                  <a:pt x="2536825" y="2254250"/>
                </a:lnTo>
                <a:lnTo>
                  <a:pt x="2514600" y="2257425"/>
                </a:lnTo>
                <a:lnTo>
                  <a:pt x="2492375" y="2257425"/>
                </a:lnTo>
                <a:lnTo>
                  <a:pt x="2479675" y="2254250"/>
                </a:lnTo>
                <a:lnTo>
                  <a:pt x="2476500" y="2251075"/>
                </a:lnTo>
                <a:lnTo>
                  <a:pt x="2476500" y="2247900"/>
                </a:lnTo>
                <a:lnTo>
                  <a:pt x="2479675" y="2241550"/>
                </a:lnTo>
                <a:lnTo>
                  <a:pt x="2489200" y="2232025"/>
                </a:lnTo>
                <a:lnTo>
                  <a:pt x="2520950" y="2212975"/>
                </a:lnTo>
                <a:lnTo>
                  <a:pt x="2498725" y="2203450"/>
                </a:lnTo>
                <a:lnTo>
                  <a:pt x="2479675" y="2193925"/>
                </a:lnTo>
                <a:lnTo>
                  <a:pt x="2457450" y="2181225"/>
                </a:lnTo>
                <a:lnTo>
                  <a:pt x="2444750" y="2168525"/>
                </a:lnTo>
                <a:lnTo>
                  <a:pt x="2441575" y="2165350"/>
                </a:lnTo>
                <a:lnTo>
                  <a:pt x="2441575" y="2159000"/>
                </a:lnTo>
                <a:lnTo>
                  <a:pt x="2444750" y="2155825"/>
                </a:lnTo>
                <a:lnTo>
                  <a:pt x="2454275" y="2152650"/>
                </a:lnTo>
                <a:lnTo>
                  <a:pt x="2489200" y="2149475"/>
                </a:lnTo>
                <a:lnTo>
                  <a:pt x="2543175" y="2149475"/>
                </a:lnTo>
                <a:lnTo>
                  <a:pt x="2527300" y="2139950"/>
                </a:lnTo>
                <a:lnTo>
                  <a:pt x="2492375" y="2117725"/>
                </a:lnTo>
                <a:lnTo>
                  <a:pt x="2479675" y="2108200"/>
                </a:lnTo>
                <a:lnTo>
                  <a:pt x="2473325" y="2098675"/>
                </a:lnTo>
                <a:lnTo>
                  <a:pt x="2476500" y="2095500"/>
                </a:lnTo>
                <a:lnTo>
                  <a:pt x="2479675" y="2092325"/>
                </a:lnTo>
                <a:lnTo>
                  <a:pt x="2498725" y="2089150"/>
                </a:lnTo>
                <a:lnTo>
                  <a:pt x="2511425" y="2092325"/>
                </a:lnTo>
                <a:lnTo>
                  <a:pt x="2543175" y="2098675"/>
                </a:lnTo>
                <a:lnTo>
                  <a:pt x="2559050" y="2101850"/>
                </a:lnTo>
                <a:lnTo>
                  <a:pt x="2578100" y="2101850"/>
                </a:lnTo>
                <a:lnTo>
                  <a:pt x="2593975" y="2101850"/>
                </a:lnTo>
                <a:lnTo>
                  <a:pt x="2603500" y="2095500"/>
                </a:lnTo>
                <a:lnTo>
                  <a:pt x="2600325" y="2085975"/>
                </a:lnTo>
                <a:lnTo>
                  <a:pt x="2587625" y="2063750"/>
                </a:lnTo>
                <a:lnTo>
                  <a:pt x="2578100" y="2054225"/>
                </a:lnTo>
                <a:lnTo>
                  <a:pt x="2568575" y="2044700"/>
                </a:lnTo>
                <a:lnTo>
                  <a:pt x="2555875" y="2038350"/>
                </a:lnTo>
                <a:lnTo>
                  <a:pt x="2543175" y="2035175"/>
                </a:lnTo>
                <a:lnTo>
                  <a:pt x="2540000" y="2028825"/>
                </a:lnTo>
                <a:lnTo>
                  <a:pt x="2536825" y="2019300"/>
                </a:lnTo>
                <a:lnTo>
                  <a:pt x="2536825" y="2012950"/>
                </a:lnTo>
                <a:lnTo>
                  <a:pt x="2540000" y="2006600"/>
                </a:lnTo>
                <a:lnTo>
                  <a:pt x="2549525" y="2003425"/>
                </a:lnTo>
                <a:lnTo>
                  <a:pt x="2571750" y="2006600"/>
                </a:lnTo>
                <a:lnTo>
                  <a:pt x="2600325" y="2016125"/>
                </a:lnTo>
                <a:lnTo>
                  <a:pt x="2603500" y="2003425"/>
                </a:lnTo>
                <a:lnTo>
                  <a:pt x="2603500" y="1987550"/>
                </a:lnTo>
                <a:lnTo>
                  <a:pt x="2600325" y="1971675"/>
                </a:lnTo>
                <a:lnTo>
                  <a:pt x="2590800" y="1955800"/>
                </a:lnTo>
                <a:lnTo>
                  <a:pt x="2584450" y="1946275"/>
                </a:lnTo>
                <a:lnTo>
                  <a:pt x="2578100" y="1939925"/>
                </a:lnTo>
                <a:lnTo>
                  <a:pt x="2565400" y="1936750"/>
                </a:lnTo>
                <a:lnTo>
                  <a:pt x="2552700" y="1933575"/>
                </a:lnTo>
                <a:lnTo>
                  <a:pt x="2536825" y="1930400"/>
                </a:lnTo>
                <a:lnTo>
                  <a:pt x="2517775" y="1930400"/>
                </a:lnTo>
                <a:lnTo>
                  <a:pt x="2508250" y="1930400"/>
                </a:lnTo>
                <a:lnTo>
                  <a:pt x="2486025" y="1936750"/>
                </a:lnTo>
                <a:lnTo>
                  <a:pt x="2473325" y="1943100"/>
                </a:lnTo>
                <a:lnTo>
                  <a:pt x="2460625" y="1949450"/>
                </a:lnTo>
                <a:lnTo>
                  <a:pt x="2447925" y="1955800"/>
                </a:lnTo>
                <a:lnTo>
                  <a:pt x="2438400" y="1968500"/>
                </a:lnTo>
                <a:lnTo>
                  <a:pt x="2416175" y="1984375"/>
                </a:lnTo>
                <a:lnTo>
                  <a:pt x="2390775" y="2000250"/>
                </a:lnTo>
                <a:lnTo>
                  <a:pt x="2365375" y="2016125"/>
                </a:lnTo>
                <a:lnTo>
                  <a:pt x="2339975" y="2022475"/>
                </a:lnTo>
                <a:lnTo>
                  <a:pt x="2327275" y="2022475"/>
                </a:lnTo>
                <a:lnTo>
                  <a:pt x="2320925" y="2019300"/>
                </a:lnTo>
                <a:lnTo>
                  <a:pt x="2314575" y="2016125"/>
                </a:lnTo>
                <a:lnTo>
                  <a:pt x="2311400" y="2003425"/>
                </a:lnTo>
                <a:lnTo>
                  <a:pt x="2311400" y="1987550"/>
                </a:lnTo>
                <a:lnTo>
                  <a:pt x="2314575" y="1968500"/>
                </a:lnTo>
                <a:lnTo>
                  <a:pt x="2339975" y="1949450"/>
                </a:lnTo>
                <a:lnTo>
                  <a:pt x="2365375" y="1933575"/>
                </a:lnTo>
                <a:lnTo>
                  <a:pt x="2390775" y="1920875"/>
                </a:lnTo>
                <a:lnTo>
                  <a:pt x="2403475" y="1911350"/>
                </a:lnTo>
                <a:lnTo>
                  <a:pt x="2413000" y="1905000"/>
                </a:lnTo>
                <a:lnTo>
                  <a:pt x="2432050" y="1882775"/>
                </a:lnTo>
                <a:lnTo>
                  <a:pt x="2447925" y="1860550"/>
                </a:lnTo>
                <a:lnTo>
                  <a:pt x="2460625" y="1835150"/>
                </a:lnTo>
                <a:lnTo>
                  <a:pt x="2498725" y="1768475"/>
                </a:lnTo>
                <a:lnTo>
                  <a:pt x="2524125" y="1730375"/>
                </a:lnTo>
                <a:lnTo>
                  <a:pt x="2536825" y="1714500"/>
                </a:lnTo>
                <a:lnTo>
                  <a:pt x="2552700" y="1701800"/>
                </a:lnTo>
                <a:lnTo>
                  <a:pt x="2565400" y="1689100"/>
                </a:lnTo>
                <a:lnTo>
                  <a:pt x="2574925" y="1676400"/>
                </a:lnTo>
                <a:lnTo>
                  <a:pt x="2584450" y="1660525"/>
                </a:lnTo>
                <a:lnTo>
                  <a:pt x="2587625" y="1647825"/>
                </a:lnTo>
                <a:lnTo>
                  <a:pt x="2590800" y="1631950"/>
                </a:lnTo>
                <a:lnTo>
                  <a:pt x="2590800" y="1612900"/>
                </a:lnTo>
                <a:lnTo>
                  <a:pt x="2584450" y="1581150"/>
                </a:lnTo>
                <a:lnTo>
                  <a:pt x="2565400" y="1495425"/>
                </a:lnTo>
                <a:lnTo>
                  <a:pt x="2527300" y="1346200"/>
                </a:lnTo>
                <a:lnTo>
                  <a:pt x="2489200" y="1200150"/>
                </a:lnTo>
                <a:lnTo>
                  <a:pt x="2473325" y="1146175"/>
                </a:lnTo>
                <a:lnTo>
                  <a:pt x="2470150" y="1117600"/>
                </a:lnTo>
                <a:lnTo>
                  <a:pt x="2311400" y="1276350"/>
                </a:lnTo>
                <a:lnTo>
                  <a:pt x="2301875" y="1292225"/>
                </a:lnTo>
                <a:lnTo>
                  <a:pt x="2286000" y="1330325"/>
                </a:lnTo>
                <a:lnTo>
                  <a:pt x="2241550" y="1447800"/>
                </a:lnTo>
                <a:lnTo>
                  <a:pt x="2216150" y="1511300"/>
                </a:lnTo>
                <a:lnTo>
                  <a:pt x="2190750" y="1568450"/>
                </a:lnTo>
                <a:lnTo>
                  <a:pt x="2168525" y="1612900"/>
                </a:lnTo>
                <a:lnTo>
                  <a:pt x="2159000" y="1628775"/>
                </a:lnTo>
                <a:lnTo>
                  <a:pt x="2149475" y="1638300"/>
                </a:lnTo>
                <a:lnTo>
                  <a:pt x="2124075" y="1730375"/>
                </a:lnTo>
                <a:lnTo>
                  <a:pt x="2105025" y="1800225"/>
                </a:lnTo>
                <a:lnTo>
                  <a:pt x="2101850" y="1825625"/>
                </a:lnTo>
                <a:lnTo>
                  <a:pt x="2098675" y="1841500"/>
                </a:lnTo>
                <a:lnTo>
                  <a:pt x="2114550" y="1943100"/>
                </a:lnTo>
                <a:lnTo>
                  <a:pt x="2124075" y="2009775"/>
                </a:lnTo>
                <a:lnTo>
                  <a:pt x="2124075" y="2035175"/>
                </a:lnTo>
                <a:lnTo>
                  <a:pt x="2124075" y="2051050"/>
                </a:lnTo>
                <a:lnTo>
                  <a:pt x="2124075" y="2057400"/>
                </a:lnTo>
                <a:lnTo>
                  <a:pt x="2127250" y="2066925"/>
                </a:lnTo>
                <a:lnTo>
                  <a:pt x="2139950" y="2095500"/>
                </a:lnTo>
                <a:lnTo>
                  <a:pt x="2181225" y="2171700"/>
                </a:lnTo>
                <a:lnTo>
                  <a:pt x="2200275" y="2219325"/>
                </a:lnTo>
                <a:lnTo>
                  <a:pt x="2219325" y="2266950"/>
                </a:lnTo>
                <a:lnTo>
                  <a:pt x="2222500" y="2295525"/>
                </a:lnTo>
                <a:lnTo>
                  <a:pt x="2225675" y="2320925"/>
                </a:lnTo>
                <a:lnTo>
                  <a:pt x="2228850" y="2346325"/>
                </a:lnTo>
                <a:lnTo>
                  <a:pt x="2225675" y="2371725"/>
                </a:lnTo>
                <a:lnTo>
                  <a:pt x="2228850" y="2384425"/>
                </a:lnTo>
                <a:lnTo>
                  <a:pt x="2241550" y="2416175"/>
                </a:lnTo>
                <a:lnTo>
                  <a:pt x="2247900" y="2438400"/>
                </a:lnTo>
                <a:lnTo>
                  <a:pt x="2251075" y="2460625"/>
                </a:lnTo>
                <a:lnTo>
                  <a:pt x="2251075" y="2486025"/>
                </a:lnTo>
                <a:lnTo>
                  <a:pt x="2247900" y="2511425"/>
                </a:lnTo>
                <a:lnTo>
                  <a:pt x="2241550" y="2533650"/>
                </a:lnTo>
                <a:lnTo>
                  <a:pt x="2241550" y="2549525"/>
                </a:lnTo>
                <a:lnTo>
                  <a:pt x="2244725" y="2565400"/>
                </a:lnTo>
                <a:lnTo>
                  <a:pt x="2247900" y="2574925"/>
                </a:lnTo>
                <a:lnTo>
                  <a:pt x="2257425" y="2590800"/>
                </a:lnTo>
                <a:lnTo>
                  <a:pt x="2260600" y="2600325"/>
                </a:lnTo>
                <a:lnTo>
                  <a:pt x="2260600" y="2609850"/>
                </a:lnTo>
                <a:lnTo>
                  <a:pt x="2260600" y="2724150"/>
                </a:lnTo>
                <a:lnTo>
                  <a:pt x="2257425" y="2781300"/>
                </a:lnTo>
                <a:lnTo>
                  <a:pt x="2251075" y="2813050"/>
                </a:lnTo>
                <a:lnTo>
                  <a:pt x="2247900" y="2838450"/>
                </a:lnTo>
                <a:lnTo>
                  <a:pt x="2244725" y="2847975"/>
                </a:lnTo>
                <a:lnTo>
                  <a:pt x="2244725" y="2863850"/>
                </a:lnTo>
                <a:lnTo>
                  <a:pt x="2251075" y="2892425"/>
                </a:lnTo>
                <a:lnTo>
                  <a:pt x="2251075" y="2908300"/>
                </a:lnTo>
                <a:lnTo>
                  <a:pt x="2251075" y="2921000"/>
                </a:lnTo>
                <a:lnTo>
                  <a:pt x="2247900" y="2936875"/>
                </a:lnTo>
                <a:lnTo>
                  <a:pt x="2238375" y="2946400"/>
                </a:lnTo>
                <a:lnTo>
                  <a:pt x="2228850" y="2955925"/>
                </a:lnTo>
                <a:lnTo>
                  <a:pt x="2222500" y="2962275"/>
                </a:lnTo>
                <a:lnTo>
                  <a:pt x="2209800" y="2962275"/>
                </a:lnTo>
                <a:lnTo>
                  <a:pt x="2206625" y="2962275"/>
                </a:lnTo>
                <a:lnTo>
                  <a:pt x="2206625" y="2965450"/>
                </a:lnTo>
                <a:lnTo>
                  <a:pt x="2212975" y="2978150"/>
                </a:lnTo>
                <a:lnTo>
                  <a:pt x="2222500" y="2997200"/>
                </a:lnTo>
                <a:lnTo>
                  <a:pt x="2228850" y="3013075"/>
                </a:lnTo>
                <a:lnTo>
                  <a:pt x="2225675" y="3025775"/>
                </a:lnTo>
                <a:lnTo>
                  <a:pt x="2219325" y="3035300"/>
                </a:lnTo>
                <a:lnTo>
                  <a:pt x="2216150" y="3054350"/>
                </a:lnTo>
                <a:lnTo>
                  <a:pt x="2206625" y="3105150"/>
                </a:lnTo>
                <a:lnTo>
                  <a:pt x="2193925" y="3181350"/>
                </a:lnTo>
                <a:lnTo>
                  <a:pt x="2178050" y="3273425"/>
                </a:lnTo>
                <a:lnTo>
                  <a:pt x="2152650" y="3378200"/>
                </a:lnTo>
                <a:lnTo>
                  <a:pt x="2120900" y="3489325"/>
                </a:lnTo>
                <a:lnTo>
                  <a:pt x="2101850" y="3546475"/>
                </a:lnTo>
                <a:lnTo>
                  <a:pt x="2082800" y="3600450"/>
                </a:lnTo>
                <a:lnTo>
                  <a:pt x="2057400" y="3654425"/>
                </a:lnTo>
                <a:lnTo>
                  <a:pt x="2032000" y="3708400"/>
                </a:lnTo>
                <a:lnTo>
                  <a:pt x="1987550" y="3797300"/>
                </a:lnTo>
                <a:lnTo>
                  <a:pt x="1958975" y="3863975"/>
                </a:lnTo>
                <a:lnTo>
                  <a:pt x="1943100" y="3911600"/>
                </a:lnTo>
                <a:lnTo>
                  <a:pt x="1936750" y="3943350"/>
                </a:lnTo>
                <a:lnTo>
                  <a:pt x="1939925" y="3968750"/>
                </a:lnTo>
                <a:lnTo>
                  <a:pt x="1946275" y="3990975"/>
                </a:lnTo>
                <a:lnTo>
                  <a:pt x="1949450" y="4013200"/>
                </a:lnTo>
                <a:lnTo>
                  <a:pt x="1952625" y="4038600"/>
                </a:lnTo>
                <a:lnTo>
                  <a:pt x="1952625" y="4105275"/>
                </a:lnTo>
                <a:lnTo>
                  <a:pt x="1949450" y="4162425"/>
                </a:lnTo>
                <a:lnTo>
                  <a:pt x="1946275" y="4219575"/>
                </a:lnTo>
                <a:lnTo>
                  <a:pt x="1949450" y="4225925"/>
                </a:lnTo>
                <a:lnTo>
                  <a:pt x="1955800" y="4248150"/>
                </a:lnTo>
                <a:lnTo>
                  <a:pt x="1965325" y="4289425"/>
                </a:lnTo>
                <a:lnTo>
                  <a:pt x="1971675" y="4352925"/>
                </a:lnTo>
                <a:lnTo>
                  <a:pt x="1974850" y="4391025"/>
                </a:lnTo>
                <a:lnTo>
                  <a:pt x="1971675" y="4438650"/>
                </a:lnTo>
                <a:lnTo>
                  <a:pt x="1971675" y="4492625"/>
                </a:lnTo>
                <a:lnTo>
                  <a:pt x="1965325" y="4552950"/>
                </a:lnTo>
                <a:lnTo>
                  <a:pt x="1955800" y="4622800"/>
                </a:lnTo>
                <a:lnTo>
                  <a:pt x="1943100" y="4699000"/>
                </a:lnTo>
                <a:lnTo>
                  <a:pt x="1927225" y="4784725"/>
                </a:lnTo>
                <a:lnTo>
                  <a:pt x="1905000" y="4879975"/>
                </a:lnTo>
                <a:lnTo>
                  <a:pt x="1879600" y="4984750"/>
                </a:lnTo>
                <a:lnTo>
                  <a:pt x="1851025" y="5095875"/>
                </a:lnTo>
                <a:lnTo>
                  <a:pt x="1812925" y="5216525"/>
                </a:lnTo>
                <a:lnTo>
                  <a:pt x="1771650" y="5349875"/>
                </a:lnTo>
                <a:lnTo>
                  <a:pt x="1755775" y="5394325"/>
                </a:lnTo>
                <a:lnTo>
                  <a:pt x="1736725" y="5441950"/>
                </a:lnTo>
                <a:lnTo>
                  <a:pt x="1720850" y="5499100"/>
                </a:lnTo>
                <a:lnTo>
                  <a:pt x="1704975" y="5562600"/>
                </a:lnTo>
                <a:lnTo>
                  <a:pt x="1695450" y="5626100"/>
                </a:lnTo>
                <a:lnTo>
                  <a:pt x="1692275" y="5657850"/>
                </a:lnTo>
                <a:lnTo>
                  <a:pt x="1692275" y="5686425"/>
                </a:lnTo>
                <a:lnTo>
                  <a:pt x="1698625" y="5715000"/>
                </a:lnTo>
                <a:lnTo>
                  <a:pt x="1704975" y="5737225"/>
                </a:lnTo>
                <a:lnTo>
                  <a:pt x="1714500" y="5883275"/>
                </a:lnTo>
                <a:lnTo>
                  <a:pt x="1727200" y="6086475"/>
                </a:lnTo>
                <a:lnTo>
                  <a:pt x="1736725" y="6149975"/>
                </a:lnTo>
                <a:lnTo>
                  <a:pt x="1743075" y="6184900"/>
                </a:lnTo>
                <a:lnTo>
                  <a:pt x="1746250" y="6219825"/>
                </a:lnTo>
                <a:lnTo>
                  <a:pt x="1743075" y="6251575"/>
                </a:lnTo>
                <a:lnTo>
                  <a:pt x="1736725" y="6286500"/>
                </a:lnTo>
                <a:lnTo>
                  <a:pt x="1730375" y="6302375"/>
                </a:lnTo>
                <a:lnTo>
                  <a:pt x="1724025" y="6315075"/>
                </a:lnTo>
                <a:lnTo>
                  <a:pt x="1714500" y="6327775"/>
                </a:lnTo>
                <a:lnTo>
                  <a:pt x="1701800" y="6340475"/>
                </a:lnTo>
                <a:lnTo>
                  <a:pt x="1622425" y="6353175"/>
                </a:lnTo>
                <a:lnTo>
                  <a:pt x="1539875" y="6365875"/>
                </a:lnTo>
                <a:lnTo>
                  <a:pt x="1447800" y="6372225"/>
                </a:lnTo>
                <a:lnTo>
                  <a:pt x="1400175" y="6372225"/>
                </a:lnTo>
                <a:lnTo>
                  <a:pt x="1355725" y="6372225"/>
                </a:lnTo>
                <a:lnTo>
                  <a:pt x="1314450" y="6369050"/>
                </a:lnTo>
                <a:lnTo>
                  <a:pt x="1276350" y="6359525"/>
                </a:lnTo>
                <a:lnTo>
                  <a:pt x="1244600" y="6350000"/>
                </a:lnTo>
                <a:lnTo>
                  <a:pt x="1231900" y="6343650"/>
                </a:lnTo>
                <a:lnTo>
                  <a:pt x="1222375" y="6334125"/>
                </a:lnTo>
                <a:lnTo>
                  <a:pt x="1212850" y="6324600"/>
                </a:lnTo>
                <a:lnTo>
                  <a:pt x="1206500" y="6315075"/>
                </a:lnTo>
                <a:lnTo>
                  <a:pt x="1203325" y="6302375"/>
                </a:lnTo>
                <a:lnTo>
                  <a:pt x="1203325" y="6289675"/>
                </a:lnTo>
                <a:lnTo>
                  <a:pt x="1209675" y="6257925"/>
                </a:lnTo>
                <a:lnTo>
                  <a:pt x="1216025" y="6226175"/>
                </a:lnTo>
                <a:lnTo>
                  <a:pt x="1225550" y="6184900"/>
                </a:lnTo>
                <a:lnTo>
                  <a:pt x="1241425" y="6143625"/>
                </a:lnTo>
                <a:lnTo>
                  <a:pt x="1257300" y="6102350"/>
                </a:lnTo>
                <a:lnTo>
                  <a:pt x="1279525" y="6064250"/>
                </a:lnTo>
                <a:lnTo>
                  <a:pt x="1292225" y="6048375"/>
                </a:lnTo>
                <a:lnTo>
                  <a:pt x="1304925" y="6035675"/>
                </a:lnTo>
                <a:lnTo>
                  <a:pt x="1327150" y="5956300"/>
                </a:lnTo>
                <a:lnTo>
                  <a:pt x="1346200" y="5889625"/>
                </a:lnTo>
                <a:lnTo>
                  <a:pt x="1358900" y="5826125"/>
                </a:lnTo>
                <a:lnTo>
                  <a:pt x="1365250" y="5775325"/>
                </a:lnTo>
                <a:lnTo>
                  <a:pt x="1377950" y="5727700"/>
                </a:lnTo>
                <a:lnTo>
                  <a:pt x="1384300" y="5702300"/>
                </a:lnTo>
                <a:lnTo>
                  <a:pt x="1397000" y="5680075"/>
                </a:lnTo>
                <a:lnTo>
                  <a:pt x="1409700" y="5657850"/>
                </a:lnTo>
                <a:lnTo>
                  <a:pt x="1425575" y="5632450"/>
                </a:lnTo>
                <a:lnTo>
                  <a:pt x="1435100" y="5619750"/>
                </a:lnTo>
                <a:lnTo>
                  <a:pt x="1441450" y="5600700"/>
                </a:lnTo>
                <a:lnTo>
                  <a:pt x="1457325" y="5553075"/>
                </a:lnTo>
                <a:lnTo>
                  <a:pt x="1466850" y="5495925"/>
                </a:lnTo>
                <a:lnTo>
                  <a:pt x="1476375" y="5432425"/>
                </a:lnTo>
                <a:lnTo>
                  <a:pt x="1489075" y="5305425"/>
                </a:lnTo>
                <a:lnTo>
                  <a:pt x="1498600" y="5210175"/>
                </a:lnTo>
                <a:lnTo>
                  <a:pt x="1498600" y="5153025"/>
                </a:lnTo>
                <a:lnTo>
                  <a:pt x="1495425" y="5054600"/>
                </a:lnTo>
                <a:lnTo>
                  <a:pt x="1495425" y="4924425"/>
                </a:lnTo>
                <a:lnTo>
                  <a:pt x="1495425" y="4781550"/>
                </a:lnTo>
                <a:lnTo>
                  <a:pt x="1498600" y="4632325"/>
                </a:lnTo>
                <a:lnTo>
                  <a:pt x="1501775" y="4562475"/>
                </a:lnTo>
                <a:lnTo>
                  <a:pt x="1504950" y="4495800"/>
                </a:lnTo>
                <a:lnTo>
                  <a:pt x="1514475" y="4432300"/>
                </a:lnTo>
                <a:lnTo>
                  <a:pt x="1524000" y="4378325"/>
                </a:lnTo>
                <a:lnTo>
                  <a:pt x="1536700" y="4330700"/>
                </a:lnTo>
                <a:lnTo>
                  <a:pt x="1549400" y="4295775"/>
                </a:lnTo>
                <a:lnTo>
                  <a:pt x="1549400" y="4279900"/>
                </a:lnTo>
                <a:lnTo>
                  <a:pt x="1546225" y="4238625"/>
                </a:lnTo>
                <a:lnTo>
                  <a:pt x="1539875" y="4184650"/>
                </a:lnTo>
                <a:lnTo>
                  <a:pt x="1533525" y="4156075"/>
                </a:lnTo>
                <a:lnTo>
                  <a:pt x="1524000" y="4130675"/>
                </a:lnTo>
                <a:lnTo>
                  <a:pt x="1511300" y="4060825"/>
                </a:lnTo>
                <a:lnTo>
                  <a:pt x="1501775" y="3994150"/>
                </a:lnTo>
                <a:lnTo>
                  <a:pt x="1498600" y="3959225"/>
                </a:lnTo>
                <a:lnTo>
                  <a:pt x="1498600" y="3924300"/>
                </a:lnTo>
                <a:lnTo>
                  <a:pt x="1498600" y="3902075"/>
                </a:lnTo>
                <a:lnTo>
                  <a:pt x="1501775" y="3879850"/>
                </a:lnTo>
                <a:lnTo>
                  <a:pt x="1508125" y="3860800"/>
                </a:lnTo>
                <a:lnTo>
                  <a:pt x="1517650" y="3844925"/>
                </a:lnTo>
                <a:lnTo>
                  <a:pt x="1504950" y="3784600"/>
                </a:lnTo>
                <a:lnTo>
                  <a:pt x="1479550" y="3654425"/>
                </a:lnTo>
                <a:lnTo>
                  <a:pt x="1466850" y="3578225"/>
                </a:lnTo>
                <a:lnTo>
                  <a:pt x="1454150" y="3511550"/>
                </a:lnTo>
                <a:lnTo>
                  <a:pt x="1450975" y="3454400"/>
                </a:lnTo>
                <a:lnTo>
                  <a:pt x="1450975" y="3432175"/>
                </a:lnTo>
                <a:lnTo>
                  <a:pt x="1450975" y="3419475"/>
                </a:lnTo>
                <a:lnTo>
                  <a:pt x="1447800" y="3381375"/>
                </a:lnTo>
                <a:lnTo>
                  <a:pt x="1444625" y="3352800"/>
                </a:lnTo>
                <a:lnTo>
                  <a:pt x="1444625" y="3330575"/>
                </a:lnTo>
                <a:lnTo>
                  <a:pt x="1444625" y="3321050"/>
                </a:lnTo>
                <a:lnTo>
                  <a:pt x="1441450" y="3305175"/>
                </a:lnTo>
                <a:lnTo>
                  <a:pt x="1438275" y="3286125"/>
                </a:lnTo>
                <a:lnTo>
                  <a:pt x="1428750" y="3270250"/>
                </a:lnTo>
                <a:lnTo>
                  <a:pt x="1419225" y="3254375"/>
                </a:lnTo>
                <a:lnTo>
                  <a:pt x="1409700" y="3244850"/>
                </a:lnTo>
                <a:lnTo>
                  <a:pt x="1403350" y="3241675"/>
                </a:lnTo>
                <a:lnTo>
                  <a:pt x="1393825" y="3241675"/>
                </a:lnTo>
                <a:lnTo>
                  <a:pt x="1387475" y="3244850"/>
                </a:lnTo>
                <a:lnTo>
                  <a:pt x="1381125" y="3248025"/>
                </a:lnTo>
                <a:lnTo>
                  <a:pt x="1374775" y="3257550"/>
                </a:lnTo>
                <a:lnTo>
                  <a:pt x="1368425" y="3267075"/>
                </a:lnTo>
                <a:lnTo>
                  <a:pt x="1355725" y="3298825"/>
                </a:lnTo>
                <a:lnTo>
                  <a:pt x="1346200" y="3336925"/>
                </a:lnTo>
                <a:lnTo>
                  <a:pt x="1336675" y="3375025"/>
                </a:lnTo>
                <a:lnTo>
                  <a:pt x="1327150" y="3454400"/>
                </a:lnTo>
                <a:lnTo>
                  <a:pt x="1317625" y="3505200"/>
                </a:lnTo>
                <a:lnTo>
                  <a:pt x="1317625" y="3511550"/>
                </a:lnTo>
                <a:lnTo>
                  <a:pt x="1301750" y="3568700"/>
                </a:lnTo>
                <a:lnTo>
                  <a:pt x="1273175" y="3676650"/>
                </a:lnTo>
                <a:lnTo>
                  <a:pt x="1254125" y="3736975"/>
                </a:lnTo>
                <a:lnTo>
                  <a:pt x="1238250" y="3787775"/>
                </a:lnTo>
                <a:lnTo>
                  <a:pt x="1219200" y="3829050"/>
                </a:lnTo>
                <a:lnTo>
                  <a:pt x="1212850" y="3841750"/>
                </a:lnTo>
                <a:lnTo>
                  <a:pt x="1203325" y="3848100"/>
                </a:lnTo>
                <a:lnTo>
                  <a:pt x="1158875" y="3937000"/>
                </a:lnTo>
                <a:lnTo>
                  <a:pt x="1123950" y="4000500"/>
                </a:lnTo>
                <a:lnTo>
                  <a:pt x="1108075" y="4029075"/>
                </a:lnTo>
                <a:lnTo>
                  <a:pt x="1098550" y="4044950"/>
                </a:lnTo>
                <a:lnTo>
                  <a:pt x="1098550" y="4057650"/>
                </a:lnTo>
                <a:lnTo>
                  <a:pt x="1095375" y="4089400"/>
                </a:lnTo>
                <a:lnTo>
                  <a:pt x="1098550" y="4137025"/>
                </a:lnTo>
                <a:lnTo>
                  <a:pt x="1104900" y="4165600"/>
                </a:lnTo>
                <a:lnTo>
                  <a:pt x="1108075" y="4194175"/>
                </a:lnTo>
                <a:lnTo>
                  <a:pt x="1111250" y="4210050"/>
                </a:lnTo>
                <a:lnTo>
                  <a:pt x="1114425" y="4229100"/>
                </a:lnTo>
                <a:lnTo>
                  <a:pt x="1111250" y="4276725"/>
                </a:lnTo>
                <a:lnTo>
                  <a:pt x="1101725" y="4333875"/>
                </a:lnTo>
                <a:lnTo>
                  <a:pt x="1089025" y="4394200"/>
                </a:lnTo>
                <a:lnTo>
                  <a:pt x="1076325" y="4454525"/>
                </a:lnTo>
                <a:lnTo>
                  <a:pt x="1060450" y="4514850"/>
                </a:lnTo>
                <a:lnTo>
                  <a:pt x="1025525" y="4616450"/>
                </a:lnTo>
                <a:lnTo>
                  <a:pt x="1012825" y="4657725"/>
                </a:lnTo>
                <a:lnTo>
                  <a:pt x="1003300" y="4695825"/>
                </a:lnTo>
                <a:lnTo>
                  <a:pt x="996950" y="4730750"/>
                </a:lnTo>
                <a:lnTo>
                  <a:pt x="993775" y="4765675"/>
                </a:lnTo>
                <a:lnTo>
                  <a:pt x="993775" y="4797425"/>
                </a:lnTo>
                <a:lnTo>
                  <a:pt x="996950" y="4832350"/>
                </a:lnTo>
                <a:lnTo>
                  <a:pt x="1003300" y="4864100"/>
                </a:lnTo>
                <a:lnTo>
                  <a:pt x="1012825" y="4895850"/>
                </a:lnTo>
                <a:lnTo>
                  <a:pt x="1060450" y="5064125"/>
                </a:lnTo>
                <a:lnTo>
                  <a:pt x="1085850" y="5153025"/>
                </a:lnTo>
                <a:lnTo>
                  <a:pt x="1092200" y="5187950"/>
                </a:lnTo>
                <a:lnTo>
                  <a:pt x="1098550" y="5219700"/>
                </a:lnTo>
                <a:lnTo>
                  <a:pt x="1098550" y="5241925"/>
                </a:lnTo>
                <a:lnTo>
                  <a:pt x="1095375" y="5264150"/>
                </a:lnTo>
                <a:lnTo>
                  <a:pt x="1085850" y="5283200"/>
                </a:lnTo>
                <a:lnTo>
                  <a:pt x="1076325" y="5302250"/>
                </a:lnTo>
                <a:lnTo>
                  <a:pt x="1066800" y="5324475"/>
                </a:lnTo>
                <a:lnTo>
                  <a:pt x="1060450" y="5349875"/>
                </a:lnTo>
                <a:lnTo>
                  <a:pt x="1054100" y="5378450"/>
                </a:lnTo>
                <a:lnTo>
                  <a:pt x="1047750" y="5413375"/>
                </a:lnTo>
                <a:lnTo>
                  <a:pt x="1050925" y="5489575"/>
                </a:lnTo>
                <a:lnTo>
                  <a:pt x="1050925" y="5521325"/>
                </a:lnTo>
                <a:lnTo>
                  <a:pt x="1050925" y="5549900"/>
                </a:lnTo>
                <a:lnTo>
                  <a:pt x="1044575" y="5578475"/>
                </a:lnTo>
                <a:lnTo>
                  <a:pt x="1035050" y="5603875"/>
                </a:lnTo>
                <a:lnTo>
                  <a:pt x="1019175" y="5626100"/>
                </a:lnTo>
                <a:lnTo>
                  <a:pt x="996950" y="5648325"/>
                </a:lnTo>
                <a:lnTo>
                  <a:pt x="930275" y="5654675"/>
                </a:lnTo>
                <a:lnTo>
                  <a:pt x="863600" y="5657850"/>
                </a:lnTo>
                <a:lnTo>
                  <a:pt x="787400" y="5657850"/>
                </a:lnTo>
                <a:lnTo>
                  <a:pt x="749300" y="5654675"/>
                </a:lnTo>
                <a:lnTo>
                  <a:pt x="714375" y="5648325"/>
                </a:lnTo>
                <a:lnTo>
                  <a:pt x="682625" y="5641975"/>
                </a:lnTo>
                <a:lnTo>
                  <a:pt x="657225" y="5632450"/>
                </a:lnTo>
                <a:lnTo>
                  <a:pt x="635000" y="5616575"/>
                </a:lnTo>
                <a:lnTo>
                  <a:pt x="628650" y="5607050"/>
                </a:lnTo>
                <a:lnTo>
                  <a:pt x="622300" y="5597525"/>
                </a:lnTo>
                <a:lnTo>
                  <a:pt x="619125" y="5588000"/>
                </a:lnTo>
                <a:lnTo>
                  <a:pt x="619125" y="5578475"/>
                </a:lnTo>
                <a:lnTo>
                  <a:pt x="619125" y="5565775"/>
                </a:lnTo>
                <a:lnTo>
                  <a:pt x="622300" y="5549900"/>
                </a:lnTo>
                <a:lnTo>
                  <a:pt x="657225" y="5448300"/>
                </a:lnTo>
                <a:lnTo>
                  <a:pt x="685800" y="5362575"/>
                </a:lnTo>
                <a:lnTo>
                  <a:pt x="714375" y="5292725"/>
                </a:lnTo>
                <a:lnTo>
                  <a:pt x="742950" y="5226050"/>
                </a:lnTo>
                <a:lnTo>
                  <a:pt x="758825" y="5184775"/>
                </a:lnTo>
                <a:lnTo>
                  <a:pt x="771525" y="5137150"/>
                </a:lnTo>
                <a:lnTo>
                  <a:pt x="784225" y="5086350"/>
                </a:lnTo>
                <a:lnTo>
                  <a:pt x="793750" y="5035550"/>
                </a:lnTo>
                <a:lnTo>
                  <a:pt x="796925" y="4987925"/>
                </a:lnTo>
                <a:lnTo>
                  <a:pt x="796925" y="4965700"/>
                </a:lnTo>
                <a:lnTo>
                  <a:pt x="793750" y="4943475"/>
                </a:lnTo>
                <a:lnTo>
                  <a:pt x="768350" y="4838700"/>
                </a:lnTo>
                <a:lnTo>
                  <a:pt x="736600" y="4708525"/>
                </a:lnTo>
                <a:lnTo>
                  <a:pt x="701675" y="4591050"/>
                </a:lnTo>
                <a:lnTo>
                  <a:pt x="676275" y="4508500"/>
                </a:lnTo>
                <a:lnTo>
                  <a:pt x="666750" y="4473575"/>
                </a:lnTo>
                <a:lnTo>
                  <a:pt x="657225" y="4425950"/>
                </a:lnTo>
                <a:lnTo>
                  <a:pt x="647700" y="4371975"/>
                </a:lnTo>
                <a:lnTo>
                  <a:pt x="644525" y="4311650"/>
                </a:lnTo>
                <a:lnTo>
                  <a:pt x="644525" y="4244975"/>
                </a:lnTo>
                <a:lnTo>
                  <a:pt x="647700" y="4210050"/>
                </a:lnTo>
                <a:lnTo>
                  <a:pt x="654050" y="4178300"/>
                </a:lnTo>
                <a:lnTo>
                  <a:pt x="660400" y="4143375"/>
                </a:lnTo>
                <a:lnTo>
                  <a:pt x="669925" y="4111625"/>
                </a:lnTo>
                <a:lnTo>
                  <a:pt x="682625" y="4079875"/>
                </a:lnTo>
                <a:lnTo>
                  <a:pt x="698500" y="4051300"/>
                </a:lnTo>
                <a:lnTo>
                  <a:pt x="701675" y="4016375"/>
                </a:lnTo>
                <a:lnTo>
                  <a:pt x="704850" y="3933825"/>
                </a:lnTo>
                <a:lnTo>
                  <a:pt x="704850" y="3844925"/>
                </a:lnTo>
                <a:lnTo>
                  <a:pt x="701675" y="3810000"/>
                </a:lnTo>
                <a:lnTo>
                  <a:pt x="695325" y="3787775"/>
                </a:lnTo>
                <a:lnTo>
                  <a:pt x="669925" y="3752850"/>
                </a:lnTo>
                <a:lnTo>
                  <a:pt x="647700" y="3714750"/>
                </a:lnTo>
                <a:lnTo>
                  <a:pt x="619125" y="3663950"/>
                </a:lnTo>
                <a:lnTo>
                  <a:pt x="593725" y="3603625"/>
                </a:lnTo>
                <a:lnTo>
                  <a:pt x="584200" y="3568700"/>
                </a:lnTo>
                <a:lnTo>
                  <a:pt x="574675" y="3533775"/>
                </a:lnTo>
                <a:lnTo>
                  <a:pt x="568325" y="3495675"/>
                </a:lnTo>
                <a:lnTo>
                  <a:pt x="565150" y="3457575"/>
                </a:lnTo>
                <a:lnTo>
                  <a:pt x="561975" y="3419475"/>
                </a:lnTo>
                <a:lnTo>
                  <a:pt x="568325" y="3381375"/>
                </a:lnTo>
                <a:lnTo>
                  <a:pt x="574675" y="3298825"/>
                </a:lnTo>
                <a:lnTo>
                  <a:pt x="577850" y="3209925"/>
                </a:lnTo>
                <a:lnTo>
                  <a:pt x="574675" y="3124200"/>
                </a:lnTo>
                <a:lnTo>
                  <a:pt x="574675" y="3038475"/>
                </a:lnTo>
                <a:lnTo>
                  <a:pt x="571500" y="2962275"/>
                </a:lnTo>
                <a:lnTo>
                  <a:pt x="571500" y="2892425"/>
                </a:lnTo>
                <a:lnTo>
                  <a:pt x="574675" y="2841625"/>
                </a:lnTo>
                <a:lnTo>
                  <a:pt x="581025" y="2819400"/>
                </a:lnTo>
                <a:lnTo>
                  <a:pt x="584200" y="2803525"/>
                </a:lnTo>
                <a:lnTo>
                  <a:pt x="584200" y="2787650"/>
                </a:lnTo>
                <a:lnTo>
                  <a:pt x="584200" y="2746375"/>
                </a:lnTo>
                <a:lnTo>
                  <a:pt x="587375" y="2724150"/>
                </a:lnTo>
                <a:lnTo>
                  <a:pt x="590550" y="2705100"/>
                </a:lnTo>
                <a:lnTo>
                  <a:pt x="600075" y="2686050"/>
                </a:lnTo>
                <a:lnTo>
                  <a:pt x="606425" y="2679700"/>
                </a:lnTo>
                <a:lnTo>
                  <a:pt x="612775" y="2676525"/>
                </a:lnTo>
                <a:lnTo>
                  <a:pt x="609600" y="2644775"/>
                </a:lnTo>
                <a:lnTo>
                  <a:pt x="568325" y="2654300"/>
                </a:lnTo>
                <a:lnTo>
                  <a:pt x="473075" y="2673350"/>
                </a:lnTo>
                <a:lnTo>
                  <a:pt x="412750" y="2682875"/>
                </a:lnTo>
                <a:lnTo>
                  <a:pt x="352425" y="2689225"/>
                </a:lnTo>
                <a:lnTo>
                  <a:pt x="292100" y="2689225"/>
                </a:lnTo>
                <a:lnTo>
                  <a:pt x="263525" y="2686050"/>
                </a:lnTo>
                <a:lnTo>
                  <a:pt x="238125" y="2682875"/>
                </a:lnTo>
                <a:lnTo>
                  <a:pt x="231775" y="2682875"/>
                </a:lnTo>
                <a:lnTo>
                  <a:pt x="209550" y="2679700"/>
                </a:lnTo>
                <a:lnTo>
                  <a:pt x="184150" y="2679700"/>
                </a:lnTo>
                <a:lnTo>
                  <a:pt x="171450" y="2682875"/>
                </a:lnTo>
                <a:lnTo>
                  <a:pt x="158750" y="2689225"/>
                </a:lnTo>
                <a:lnTo>
                  <a:pt x="149225" y="2689225"/>
                </a:lnTo>
                <a:lnTo>
                  <a:pt x="139700" y="2686050"/>
                </a:lnTo>
                <a:lnTo>
                  <a:pt x="123825" y="2679700"/>
                </a:lnTo>
                <a:lnTo>
                  <a:pt x="107950" y="2670175"/>
                </a:lnTo>
                <a:lnTo>
                  <a:pt x="85725" y="2651125"/>
                </a:lnTo>
                <a:lnTo>
                  <a:pt x="66675" y="2619375"/>
                </a:lnTo>
                <a:lnTo>
                  <a:pt x="44450" y="2578100"/>
                </a:lnTo>
                <a:lnTo>
                  <a:pt x="9525" y="2505075"/>
                </a:lnTo>
                <a:lnTo>
                  <a:pt x="3175" y="2479675"/>
                </a:lnTo>
                <a:lnTo>
                  <a:pt x="0" y="2457450"/>
                </a:lnTo>
                <a:lnTo>
                  <a:pt x="3175" y="2438400"/>
                </a:lnTo>
                <a:lnTo>
                  <a:pt x="9525" y="2416175"/>
                </a:lnTo>
                <a:lnTo>
                  <a:pt x="34925" y="2355850"/>
                </a:lnTo>
                <a:lnTo>
                  <a:pt x="50800" y="2317750"/>
                </a:lnTo>
                <a:lnTo>
                  <a:pt x="60325" y="2282825"/>
                </a:lnTo>
                <a:lnTo>
                  <a:pt x="66675" y="2251075"/>
                </a:lnTo>
                <a:lnTo>
                  <a:pt x="69850" y="2222500"/>
                </a:lnTo>
                <a:lnTo>
                  <a:pt x="73025" y="2171700"/>
                </a:lnTo>
                <a:lnTo>
                  <a:pt x="73025" y="2133600"/>
                </a:lnTo>
                <a:lnTo>
                  <a:pt x="79375" y="2098675"/>
                </a:lnTo>
                <a:lnTo>
                  <a:pt x="98425" y="2038350"/>
                </a:lnTo>
                <a:lnTo>
                  <a:pt x="123825" y="1955800"/>
                </a:lnTo>
                <a:lnTo>
                  <a:pt x="155575" y="1863725"/>
                </a:lnTo>
                <a:lnTo>
                  <a:pt x="190500" y="1768475"/>
                </a:lnTo>
                <a:lnTo>
                  <a:pt x="225425" y="1685925"/>
                </a:lnTo>
                <a:lnTo>
                  <a:pt x="244475" y="1647825"/>
                </a:lnTo>
                <a:lnTo>
                  <a:pt x="263525" y="1616075"/>
                </a:lnTo>
                <a:lnTo>
                  <a:pt x="279400" y="1593850"/>
                </a:lnTo>
                <a:lnTo>
                  <a:pt x="295275" y="1577975"/>
                </a:lnTo>
                <a:lnTo>
                  <a:pt x="311150" y="1558925"/>
                </a:lnTo>
                <a:lnTo>
                  <a:pt x="323850" y="1536700"/>
                </a:lnTo>
                <a:lnTo>
                  <a:pt x="333375" y="1508125"/>
                </a:lnTo>
                <a:lnTo>
                  <a:pt x="342900" y="1473200"/>
                </a:lnTo>
                <a:lnTo>
                  <a:pt x="358775" y="1393825"/>
                </a:lnTo>
                <a:lnTo>
                  <a:pt x="377825" y="1304925"/>
                </a:lnTo>
                <a:lnTo>
                  <a:pt x="387350" y="1263650"/>
                </a:lnTo>
                <a:lnTo>
                  <a:pt x="400050" y="1219200"/>
                </a:lnTo>
                <a:lnTo>
                  <a:pt x="415925" y="1181100"/>
                </a:lnTo>
                <a:lnTo>
                  <a:pt x="434975" y="1139825"/>
                </a:lnTo>
                <a:lnTo>
                  <a:pt x="457200" y="1104900"/>
                </a:lnTo>
                <a:lnTo>
                  <a:pt x="485775" y="1069975"/>
                </a:lnTo>
                <a:lnTo>
                  <a:pt x="514350" y="1041400"/>
                </a:lnTo>
                <a:lnTo>
                  <a:pt x="533400" y="1028700"/>
                </a:lnTo>
                <a:lnTo>
                  <a:pt x="552450" y="1019175"/>
                </a:lnTo>
                <a:lnTo>
                  <a:pt x="596900" y="977900"/>
                </a:lnTo>
                <a:lnTo>
                  <a:pt x="644525" y="936625"/>
                </a:lnTo>
                <a:lnTo>
                  <a:pt x="704850" y="885825"/>
                </a:lnTo>
                <a:lnTo>
                  <a:pt x="774700" y="838200"/>
                </a:lnTo>
                <a:lnTo>
                  <a:pt x="809625" y="815975"/>
                </a:lnTo>
                <a:lnTo>
                  <a:pt x="844550" y="793750"/>
                </a:lnTo>
                <a:lnTo>
                  <a:pt x="882650" y="774700"/>
                </a:lnTo>
                <a:lnTo>
                  <a:pt x="917575" y="758825"/>
                </a:lnTo>
                <a:lnTo>
                  <a:pt x="949325" y="749300"/>
                </a:lnTo>
                <a:lnTo>
                  <a:pt x="981075" y="742950"/>
                </a:lnTo>
                <a:lnTo>
                  <a:pt x="965200" y="698500"/>
                </a:lnTo>
                <a:lnTo>
                  <a:pt x="949325" y="657225"/>
                </a:lnTo>
                <a:lnTo>
                  <a:pt x="936625" y="612775"/>
                </a:lnTo>
                <a:lnTo>
                  <a:pt x="930275" y="574675"/>
                </a:lnTo>
                <a:lnTo>
                  <a:pt x="930275" y="558800"/>
                </a:lnTo>
                <a:lnTo>
                  <a:pt x="933450" y="549275"/>
                </a:lnTo>
                <a:lnTo>
                  <a:pt x="936625" y="546100"/>
                </a:lnTo>
                <a:lnTo>
                  <a:pt x="939800" y="546100"/>
                </a:lnTo>
                <a:lnTo>
                  <a:pt x="952500" y="549275"/>
                </a:lnTo>
                <a:lnTo>
                  <a:pt x="968375" y="561975"/>
                </a:lnTo>
                <a:lnTo>
                  <a:pt x="987425" y="581025"/>
                </a:lnTo>
                <a:lnTo>
                  <a:pt x="984250" y="555625"/>
                </a:lnTo>
                <a:lnTo>
                  <a:pt x="977900" y="488950"/>
                </a:lnTo>
                <a:lnTo>
                  <a:pt x="974725" y="444500"/>
                </a:lnTo>
                <a:lnTo>
                  <a:pt x="974725" y="396875"/>
                </a:lnTo>
                <a:lnTo>
                  <a:pt x="981075" y="342900"/>
                </a:lnTo>
                <a:lnTo>
                  <a:pt x="990600" y="288925"/>
                </a:lnTo>
                <a:lnTo>
                  <a:pt x="1006475" y="234950"/>
                </a:lnTo>
                <a:lnTo>
                  <a:pt x="1016000" y="209550"/>
                </a:lnTo>
                <a:lnTo>
                  <a:pt x="1028700" y="180975"/>
                </a:lnTo>
                <a:lnTo>
                  <a:pt x="1041400" y="158750"/>
                </a:lnTo>
                <a:lnTo>
                  <a:pt x="1060450" y="133350"/>
                </a:lnTo>
                <a:lnTo>
                  <a:pt x="1079500" y="111125"/>
                </a:lnTo>
                <a:lnTo>
                  <a:pt x="1098550" y="88900"/>
                </a:lnTo>
                <a:lnTo>
                  <a:pt x="1123950" y="69850"/>
                </a:lnTo>
                <a:lnTo>
                  <a:pt x="1152525" y="53975"/>
                </a:lnTo>
                <a:lnTo>
                  <a:pt x="1181100" y="38100"/>
                </a:lnTo>
                <a:lnTo>
                  <a:pt x="1216025" y="25400"/>
                </a:lnTo>
                <a:lnTo>
                  <a:pt x="1250950" y="15875"/>
                </a:lnTo>
                <a:lnTo>
                  <a:pt x="1289050" y="6350"/>
                </a:lnTo>
                <a:lnTo>
                  <a:pt x="1333500" y="3175"/>
                </a:lnTo>
                <a:lnTo>
                  <a:pt x="1381125" y="317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speed">
            <a:extLst>
              <a:ext uri="{FF2B5EF4-FFF2-40B4-BE49-F238E27FC236}">
                <a16:creationId xmlns:a16="http://schemas.microsoft.com/office/drawing/2014/main" id="{8081355A-0530-4AD3-832C-F0DF62A0C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142" y="5047738"/>
            <a:ext cx="1665580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人口环境</a:t>
            </a:r>
            <a:endParaRPr lang="en-US" altLang="ko-KR" sz="2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speed">
            <a:extLst>
              <a:ext uri="{FF2B5EF4-FFF2-40B4-BE49-F238E27FC236}">
                <a16:creationId xmlns:a16="http://schemas.microsoft.com/office/drawing/2014/main" id="{6388E0E0-195D-408B-A1FD-F4D8BB63A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197" y="4145413"/>
            <a:ext cx="1633928" cy="2492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市场环境</a:t>
            </a:r>
            <a:endParaRPr lang="en-US" altLang="ko-KR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speed">
            <a:extLst>
              <a:ext uri="{FF2B5EF4-FFF2-40B4-BE49-F238E27FC236}">
                <a16:creationId xmlns:a16="http://schemas.microsoft.com/office/drawing/2014/main" id="{7716B611-A6BE-4C9E-BD03-C19F033B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566" y="3493400"/>
            <a:ext cx="1345827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政策环境</a:t>
            </a:r>
            <a:endParaRPr lang="en-US" altLang="ko-KR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Box 51">
            <a:extLst>
              <a:ext uri="{FF2B5EF4-FFF2-40B4-BE49-F238E27FC236}">
                <a16:creationId xmlns:a16="http://schemas.microsoft.com/office/drawing/2014/main" id="{5C4431BD-F0E0-B14A-909B-4FE68798676C}"/>
              </a:ext>
            </a:extLst>
          </p:cNvPr>
          <p:cNvSpPr txBox="1"/>
          <p:nvPr/>
        </p:nvSpPr>
        <p:spPr>
          <a:xfrm>
            <a:off x="406086" y="24401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trike="sngStrike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中医药产业整体快速发展</a:t>
            </a:r>
          </a:p>
        </p:txBody>
      </p:sp>
    </p:spTree>
    <p:extLst>
      <p:ext uri="{BB962C8B-B14F-4D97-AF65-F5344CB8AC3E}">
        <p14:creationId xmlns:p14="http://schemas.microsoft.com/office/powerpoint/2010/main" val="267376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29" y="2159097"/>
            <a:ext cx="5218595" cy="59272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600" b="0" dirty="0">
                <a:solidFill>
                  <a:schemeClr val="tx2">
                    <a:lumMod val="50000"/>
                  </a:schemeClr>
                </a:solidFill>
              </a:rPr>
              <a:t>熟人介绍。</a:t>
            </a:r>
            <a:endParaRPr lang="en-US" altLang="zh-CN" sz="1200" b="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420"/>
              </a:lnSpc>
            </a:pPr>
            <a:endParaRPr lang="en-US" altLang="ko-KR" sz="1600" dirty="0">
              <a:solidFill>
                <a:srgbClr val="79849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56">
            <a:extLst>
              <a:ext uri="{FF2B5EF4-FFF2-40B4-BE49-F238E27FC236}">
                <a16:creationId xmlns:a16="http://schemas.microsoft.com/office/drawing/2014/main" id="{DE37AE0C-37CE-4757-BED6-37D65C4EA04C}"/>
              </a:ext>
            </a:extLst>
          </p:cNvPr>
          <p:cNvGrpSpPr/>
          <p:nvPr/>
        </p:nvGrpSpPr>
        <p:grpSpPr>
          <a:xfrm>
            <a:off x="6013929" y="3679733"/>
            <a:ext cx="5546627" cy="664500"/>
            <a:chOff x="6054005" y="3056786"/>
            <a:chExt cx="5148238" cy="664500"/>
          </a:xfrm>
        </p:grpSpPr>
        <p:sp>
          <p:nvSpPr>
            <p:cNvPr id="45" name="speed">
              <a:extLst>
                <a:ext uri="{FF2B5EF4-FFF2-40B4-BE49-F238E27FC236}">
                  <a16:creationId xmlns:a16="http://schemas.microsoft.com/office/drawing/2014/main" id="{F7575676-A8DA-42DD-BC3C-3C662744C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5" y="3056786"/>
              <a:ext cx="4920769" cy="28392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ts val="2420"/>
                </a:lnSpc>
              </a:pP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知名医院看介绍</a:t>
              </a:r>
              <a:endParaRPr lang="en-US" altLang="ko-KR" sz="16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E66273F2-9FF7-4451-A480-901B28C7D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3449865"/>
              <a:ext cx="5148236" cy="27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ts val="2420"/>
                </a:lnSpc>
              </a:pPr>
              <a:endParaRPr lang="en-US" dirty="0">
                <a:solidFill>
                  <a:srgbClr val="798494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Group 55">
            <a:extLst>
              <a:ext uri="{FF2B5EF4-FFF2-40B4-BE49-F238E27FC236}">
                <a16:creationId xmlns:a16="http://schemas.microsoft.com/office/drawing/2014/main" id="{33088278-47D6-4973-8374-B61400B451B9}"/>
              </a:ext>
            </a:extLst>
          </p:cNvPr>
          <p:cNvGrpSpPr/>
          <p:nvPr/>
        </p:nvGrpSpPr>
        <p:grpSpPr>
          <a:xfrm>
            <a:off x="6013929" y="5417387"/>
            <a:ext cx="5325697" cy="667052"/>
            <a:chOff x="6054006" y="4225001"/>
            <a:chExt cx="5325697" cy="667052"/>
          </a:xfrm>
        </p:grpSpPr>
        <p:sp>
          <p:nvSpPr>
            <p:cNvPr id="69" name="speed">
              <a:extLst>
                <a:ext uri="{FF2B5EF4-FFF2-40B4-BE49-F238E27FC236}">
                  <a16:creationId xmlns:a16="http://schemas.microsoft.com/office/drawing/2014/main" id="{0722D688-DA68-42BC-8400-4BBAF3FB6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6" y="4225001"/>
              <a:ext cx="5325697" cy="28392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ts val="2420"/>
                </a:lnSpc>
              </a:pP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在线挂号平台</a:t>
              </a:r>
              <a:endParaRPr lang="en-US" altLang="ko-KR" sz="16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4D3A7E6D-CC4D-42AC-8FB5-D0E44AB35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4620632"/>
              <a:ext cx="5148236" cy="27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ts val="2420"/>
                </a:lnSpc>
              </a:pPr>
              <a:endParaRPr lang="en-US" dirty="0">
                <a:solidFill>
                  <a:srgbClr val="798494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71" name="Chart 37">
            <a:extLst>
              <a:ext uri="{FF2B5EF4-FFF2-40B4-BE49-F238E27FC236}">
                <a16:creationId xmlns:a16="http://schemas.microsoft.com/office/drawing/2014/main" id="{50435CEC-4D70-4ABA-9D20-4C812336349A}"/>
              </a:ext>
            </a:extLst>
          </p:cNvPr>
          <p:cNvGraphicFramePr/>
          <p:nvPr>
            <p:extLst/>
          </p:nvPr>
        </p:nvGraphicFramePr>
        <p:xfrm>
          <a:off x="631443" y="1647499"/>
          <a:ext cx="5114056" cy="4066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31" y="1661288"/>
            <a:ext cx="2272096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28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31" y="3262077"/>
            <a:ext cx="1692118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28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29" y="5014452"/>
            <a:ext cx="1821830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84" name="Left Brace 101">
            <a:extLst>
              <a:ext uri="{FF2B5EF4-FFF2-40B4-BE49-F238E27FC236}">
                <a16:creationId xmlns:a16="http://schemas.microsoft.com/office/drawing/2014/main" id="{F839BD45-735A-411C-BB89-477EF267BC83}"/>
              </a:ext>
            </a:extLst>
          </p:cNvPr>
          <p:cNvSpPr/>
          <p:nvPr/>
        </p:nvSpPr>
        <p:spPr>
          <a:xfrm>
            <a:off x="5605604" y="1763277"/>
            <a:ext cx="230868" cy="4011716"/>
          </a:xfrm>
          <a:prstGeom prst="leftBrace">
            <a:avLst>
              <a:gd name="adj1" fmla="val 85476"/>
              <a:gd name="adj2" fmla="val 50651"/>
            </a:avLst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6" name="speed">
            <a:extLst>
              <a:ext uri="{FF2B5EF4-FFF2-40B4-BE49-F238E27FC236}">
                <a16:creationId xmlns:a16="http://schemas.microsoft.com/office/drawing/2014/main" id="{EAA6D9DE-5244-4585-8812-492EF53EC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532" y="3434629"/>
            <a:ext cx="632544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8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31</a:t>
            </a:r>
            <a:r>
              <a:rPr lang="en-US" altLang="ko-KR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sp>
        <p:nvSpPr>
          <p:cNvPr id="87" name="speed">
            <a:extLst>
              <a:ext uri="{FF2B5EF4-FFF2-40B4-BE49-F238E27FC236}">
                <a16:creationId xmlns:a16="http://schemas.microsoft.com/office/drawing/2014/main" id="{8950B2CD-AFFB-4474-BC5F-EB0DB4487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9248" y="2220369"/>
            <a:ext cx="56582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en-US" altLang="ko-KR" sz="12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grpSp>
        <p:nvGrpSpPr>
          <p:cNvPr id="30" name="Group 32">
            <a:extLst>
              <a:ext uri="{FF2B5EF4-FFF2-40B4-BE49-F238E27FC236}">
                <a16:creationId xmlns:a16="http://schemas.microsoft.com/office/drawing/2014/main" id="{0827BA5E-B2B9-45C2-8605-FFAECCD6632A}"/>
              </a:ext>
            </a:extLst>
          </p:cNvPr>
          <p:cNvGrpSpPr/>
          <p:nvPr/>
        </p:nvGrpSpPr>
        <p:grpSpPr>
          <a:xfrm>
            <a:off x="631442" y="2921172"/>
            <a:ext cx="3943350" cy="2944813"/>
            <a:chOff x="8245475" y="6008688"/>
            <a:chExt cx="7886700" cy="5889625"/>
          </a:xfrm>
          <a:solidFill>
            <a:srgbClr val="B11C16"/>
          </a:solidFill>
        </p:grpSpPr>
        <p:grpSp>
          <p:nvGrpSpPr>
            <p:cNvPr id="31" name="Group 28">
              <a:extLst>
                <a:ext uri="{FF2B5EF4-FFF2-40B4-BE49-F238E27FC236}">
                  <a16:creationId xmlns:a16="http://schemas.microsoft.com/office/drawing/2014/main" id="{5B3D4856-5017-4CD5-9D9C-BE91A95B64CE}"/>
                </a:ext>
              </a:extLst>
            </p:cNvPr>
            <p:cNvGrpSpPr/>
            <p:nvPr/>
          </p:nvGrpSpPr>
          <p:grpSpPr>
            <a:xfrm>
              <a:off x="8245475" y="9618663"/>
              <a:ext cx="7886700" cy="2279650"/>
              <a:chOff x="8435975" y="7542213"/>
              <a:chExt cx="7505700" cy="2279650"/>
            </a:xfrm>
            <a:grpFill/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28F24FA1-05A2-4D48-B9FB-A61E971BF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5026" y="7542213"/>
                <a:ext cx="7467600" cy="1962150"/>
              </a:xfrm>
              <a:custGeom>
                <a:avLst/>
                <a:gdLst>
                  <a:gd name="T0" fmla="*/ 4038 w 4704"/>
                  <a:gd name="T1" fmla="*/ 0 h 1236"/>
                  <a:gd name="T2" fmla="*/ 2368 w 4704"/>
                  <a:gd name="T3" fmla="*/ 0 h 1236"/>
                  <a:gd name="T4" fmla="*/ 2336 w 4704"/>
                  <a:gd name="T5" fmla="*/ 0 h 1236"/>
                  <a:gd name="T6" fmla="*/ 666 w 4704"/>
                  <a:gd name="T7" fmla="*/ 0 h 1236"/>
                  <a:gd name="T8" fmla="*/ 0 w 4704"/>
                  <a:gd name="T9" fmla="*/ 1118 h 1236"/>
                  <a:gd name="T10" fmla="*/ 0 w 4704"/>
                  <a:gd name="T11" fmla="*/ 1118 h 1236"/>
                  <a:gd name="T12" fmla="*/ 2 w 4704"/>
                  <a:gd name="T13" fmla="*/ 1132 h 1236"/>
                  <a:gd name="T14" fmla="*/ 8 w 4704"/>
                  <a:gd name="T15" fmla="*/ 1148 h 1236"/>
                  <a:gd name="T16" fmla="*/ 16 w 4704"/>
                  <a:gd name="T17" fmla="*/ 1168 h 1236"/>
                  <a:gd name="T18" fmla="*/ 28 w 4704"/>
                  <a:gd name="T19" fmla="*/ 1188 h 1236"/>
                  <a:gd name="T20" fmla="*/ 38 w 4704"/>
                  <a:gd name="T21" fmla="*/ 1198 h 1236"/>
                  <a:gd name="T22" fmla="*/ 48 w 4704"/>
                  <a:gd name="T23" fmla="*/ 1208 h 1236"/>
                  <a:gd name="T24" fmla="*/ 58 w 4704"/>
                  <a:gd name="T25" fmla="*/ 1216 h 1236"/>
                  <a:gd name="T26" fmla="*/ 72 w 4704"/>
                  <a:gd name="T27" fmla="*/ 1224 h 1236"/>
                  <a:gd name="T28" fmla="*/ 86 w 4704"/>
                  <a:gd name="T29" fmla="*/ 1230 h 1236"/>
                  <a:gd name="T30" fmla="*/ 104 w 4704"/>
                  <a:gd name="T31" fmla="*/ 1236 h 1236"/>
                  <a:gd name="T32" fmla="*/ 2336 w 4704"/>
                  <a:gd name="T33" fmla="*/ 1236 h 1236"/>
                  <a:gd name="T34" fmla="*/ 2368 w 4704"/>
                  <a:gd name="T35" fmla="*/ 1236 h 1236"/>
                  <a:gd name="T36" fmla="*/ 4600 w 4704"/>
                  <a:gd name="T37" fmla="*/ 1236 h 1236"/>
                  <a:gd name="T38" fmla="*/ 4600 w 4704"/>
                  <a:gd name="T39" fmla="*/ 1236 h 1236"/>
                  <a:gd name="T40" fmla="*/ 4616 w 4704"/>
                  <a:gd name="T41" fmla="*/ 1230 h 1236"/>
                  <a:gd name="T42" fmla="*/ 4632 w 4704"/>
                  <a:gd name="T43" fmla="*/ 1224 h 1236"/>
                  <a:gd name="T44" fmla="*/ 4646 w 4704"/>
                  <a:gd name="T45" fmla="*/ 1216 h 1236"/>
                  <a:gd name="T46" fmla="*/ 4656 w 4704"/>
                  <a:gd name="T47" fmla="*/ 1208 h 1236"/>
                  <a:gd name="T48" fmla="*/ 4666 w 4704"/>
                  <a:gd name="T49" fmla="*/ 1198 h 1236"/>
                  <a:gd name="T50" fmla="*/ 4674 w 4704"/>
                  <a:gd name="T51" fmla="*/ 1188 h 1236"/>
                  <a:gd name="T52" fmla="*/ 4688 w 4704"/>
                  <a:gd name="T53" fmla="*/ 1168 h 1236"/>
                  <a:gd name="T54" fmla="*/ 4696 w 4704"/>
                  <a:gd name="T55" fmla="*/ 1148 h 1236"/>
                  <a:gd name="T56" fmla="*/ 4702 w 4704"/>
                  <a:gd name="T57" fmla="*/ 1132 h 1236"/>
                  <a:gd name="T58" fmla="*/ 4704 w 4704"/>
                  <a:gd name="T59" fmla="*/ 1118 h 1236"/>
                  <a:gd name="T60" fmla="*/ 4038 w 4704"/>
                  <a:gd name="T6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04" h="1236">
                    <a:moveTo>
                      <a:pt x="4038" y="0"/>
                    </a:moveTo>
                    <a:lnTo>
                      <a:pt x="2368" y="0"/>
                    </a:lnTo>
                    <a:lnTo>
                      <a:pt x="2336" y="0"/>
                    </a:lnTo>
                    <a:lnTo>
                      <a:pt x="666" y="0"/>
                    </a:lnTo>
                    <a:lnTo>
                      <a:pt x="0" y="1118"/>
                    </a:lnTo>
                    <a:lnTo>
                      <a:pt x="0" y="1118"/>
                    </a:lnTo>
                    <a:lnTo>
                      <a:pt x="2" y="1132"/>
                    </a:lnTo>
                    <a:lnTo>
                      <a:pt x="8" y="1148"/>
                    </a:lnTo>
                    <a:lnTo>
                      <a:pt x="16" y="1168"/>
                    </a:lnTo>
                    <a:lnTo>
                      <a:pt x="28" y="1188"/>
                    </a:lnTo>
                    <a:lnTo>
                      <a:pt x="38" y="1198"/>
                    </a:lnTo>
                    <a:lnTo>
                      <a:pt x="48" y="1208"/>
                    </a:lnTo>
                    <a:lnTo>
                      <a:pt x="58" y="1216"/>
                    </a:lnTo>
                    <a:lnTo>
                      <a:pt x="72" y="1224"/>
                    </a:lnTo>
                    <a:lnTo>
                      <a:pt x="86" y="1230"/>
                    </a:lnTo>
                    <a:lnTo>
                      <a:pt x="104" y="1236"/>
                    </a:lnTo>
                    <a:lnTo>
                      <a:pt x="2336" y="1236"/>
                    </a:lnTo>
                    <a:lnTo>
                      <a:pt x="2368" y="1236"/>
                    </a:lnTo>
                    <a:lnTo>
                      <a:pt x="4600" y="1236"/>
                    </a:lnTo>
                    <a:lnTo>
                      <a:pt x="4600" y="1236"/>
                    </a:lnTo>
                    <a:lnTo>
                      <a:pt x="4616" y="1230"/>
                    </a:lnTo>
                    <a:lnTo>
                      <a:pt x="4632" y="1224"/>
                    </a:lnTo>
                    <a:lnTo>
                      <a:pt x="4646" y="1216"/>
                    </a:lnTo>
                    <a:lnTo>
                      <a:pt x="4656" y="1208"/>
                    </a:lnTo>
                    <a:lnTo>
                      <a:pt x="4666" y="1198"/>
                    </a:lnTo>
                    <a:lnTo>
                      <a:pt x="4674" y="1188"/>
                    </a:lnTo>
                    <a:lnTo>
                      <a:pt x="4688" y="1168"/>
                    </a:lnTo>
                    <a:lnTo>
                      <a:pt x="4696" y="1148"/>
                    </a:lnTo>
                    <a:lnTo>
                      <a:pt x="4702" y="1132"/>
                    </a:lnTo>
                    <a:lnTo>
                      <a:pt x="4704" y="1118"/>
                    </a:lnTo>
                    <a:lnTo>
                      <a:pt x="403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ECEE0B2C-BEB3-4260-984A-859779894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9275763"/>
                <a:ext cx="7505700" cy="546100"/>
              </a:xfrm>
              <a:custGeom>
                <a:avLst/>
                <a:gdLst>
                  <a:gd name="T0" fmla="*/ 4694 w 4728"/>
                  <a:gd name="T1" fmla="*/ 0 h 344"/>
                  <a:gd name="T2" fmla="*/ 32 w 4728"/>
                  <a:gd name="T3" fmla="*/ 0 h 344"/>
                  <a:gd name="T4" fmla="*/ 12 w 4728"/>
                  <a:gd name="T5" fmla="*/ 34 h 344"/>
                  <a:gd name="T6" fmla="*/ 12 w 4728"/>
                  <a:gd name="T7" fmla="*/ 34 h 344"/>
                  <a:gd name="T8" fmla="*/ 10 w 4728"/>
                  <a:gd name="T9" fmla="*/ 46 h 344"/>
                  <a:gd name="T10" fmla="*/ 4 w 4728"/>
                  <a:gd name="T11" fmla="*/ 82 h 344"/>
                  <a:gd name="T12" fmla="*/ 0 w 4728"/>
                  <a:gd name="T13" fmla="*/ 132 h 344"/>
                  <a:gd name="T14" fmla="*/ 0 w 4728"/>
                  <a:gd name="T15" fmla="*/ 158 h 344"/>
                  <a:gd name="T16" fmla="*/ 0 w 4728"/>
                  <a:gd name="T17" fmla="*/ 188 h 344"/>
                  <a:gd name="T18" fmla="*/ 4 w 4728"/>
                  <a:gd name="T19" fmla="*/ 216 h 344"/>
                  <a:gd name="T20" fmla="*/ 8 w 4728"/>
                  <a:gd name="T21" fmla="*/ 244 h 344"/>
                  <a:gd name="T22" fmla="*/ 16 w 4728"/>
                  <a:gd name="T23" fmla="*/ 270 h 344"/>
                  <a:gd name="T24" fmla="*/ 28 w 4728"/>
                  <a:gd name="T25" fmla="*/ 294 h 344"/>
                  <a:gd name="T26" fmla="*/ 34 w 4728"/>
                  <a:gd name="T27" fmla="*/ 304 h 344"/>
                  <a:gd name="T28" fmla="*/ 42 w 4728"/>
                  <a:gd name="T29" fmla="*/ 314 h 344"/>
                  <a:gd name="T30" fmla="*/ 52 w 4728"/>
                  <a:gd name="T31" fmla="*/ 322 h 344"/>
                  <a:gd name="T32" fmla="*/ 62 w 4728"/>
                  <a:gd name="T33" fmla="*/ 330 h 344"/>
                  <a:gd name="T34" fmla="*/ 72 w 4728"/>
                  <a:gd name="T35" fmla="*/ 336 h 344"/>
                  <a:gd name="T36" fmla="*/ 84 w 4728"/>
                  <a:gd name="T37" fmla="*/ 340 h 344"/>
                  <a:gd name="T38" fmla="*/ 98 w 4728"/>
                  <a:gd name="T39" fmla="*/ 342 h 344"/>
                  <a:gd name="T40" fmla="*/ 114 w 4728"/>
                  <a:gd name="T41" fmla="*/ 344 h 344"/>
                  <a:gd name="T42" fmla="*/ 114 w 4728"/>
                  <a:gd name="T43" fmla="*/ 344 h 344"/>
                  <a:gd name="T44" fmla="*/ 534 w 4728"/>
                  <a:gd name="T45" fmla="*/ 344 h 344"/>
                  <a:gd name="T46" fmla="*/ 1296 w 4728"/>
                  <a:gd name="T47" fmla="*/ 344 h 344"/>
                  <a:gd name="T48" fmla="*/ 2354 w 4728"/>
                  <a:gd name="T49" fmla="*/ 344 h 344"/>
                  <a:gd name="T50" fmla="*/ 2364 w 4728"/>
                  <a:gd name="T51" fmla="*/ 344 h 344"/>
                  <a:gd name="T52" fmla="*/ 2372 w 4728"/>
                  <a:gd name="T53" fmla="*/ 344 h 344"/>
                  <a:gd name="T54" fmla="*/ 2372 w 4728"/>
                  <a:gd name="T55" fmla="*/ 344 h 344"/>
                  <a:gd name="T56" fmla="*/ 3432 w 4728"/>
                  <a:gd name="T57" fmla="*/ 344 h 344"/>
                  <a:gd name="T58" fmla="*/ 4194 w 4728"/>
                  <a:gd name="T59" fmla="*/ 344 h 344"/>
                  <a:gd name="T60" fmla="*/ 4614 w 4728"/>
                  <a:gd name="T61" fmla="*/ 344 h 344"/>
                  <a:gd name="T62" fmla="*/ 4614 w 4728"/>
                  <a:gd name="T63" fmla="*/ 344 h 344"/>
                  <a:gd name="T64" fmla="*/ 4630 w 4728"/>
                  <a:gd name="T65" fmla="*/ 342 h 344"/>
                  <a:gd name="T66" fmla="*/ 4642 w 4728"/>
                  <a:gd name="T67" fmla="*/ 340 h 344"/>
                  <a:gd name="T68" fmla="*/ 4656 w 4728"/>
                  <a:gd name="T69" fmla="*/ 336 h 344"/>
                  <a:gd name="T70" fmla="*/ 4666 w 4728"/>
                  <a:gd name="T71" fmla="*/ 330 h 344"/>
                  <a:gd name="T72" fmla="*/ 4676 w 4728"/>
                  <a:gd name="T73" fmla="*/ 322 h 344"/>
                  <a:gd name="T74" fmla="*/ 4686 w 4728"/>
                  <a:gd name="T75" fmla="*/ 314 h 344"/>
                  <a:gd name="T76" fmla="*/ 4694 w 4728"/>
                  <a:gd name="T77" fmla="*/ 304 h 344"/>
                  <a:gd name="T78" fmla="*/ 4700 w 4728"/>
                  <a:gd name="T79" fmla="*/ 294 h 344"/>
                  <a:gd name="T80" fmla="*/ 4712 w 4728"/>
                  <a:gd name="T81" fmla="*/ 270 h 344"/>
                  <a:gd name="T82" fmla="*/ 4720 w 4728"/>
                  <a:gd name="T83" fmla="*/ 244 h 344"/>
                  <a:gd name="T84" fmla="*/ 4724 w 4728"/>
                  <a:gd name="T85" fmla="*/ 216 h 344"/>
                  <a:gd name="T86" fmla="*/ 4728 w 4728"/>
                  <a:gd name="T87" fmla="*/ 188 h 344"/>
                  <a:gd name="T88" fmla="*/ 4728 w 4728"/>
                  <a:gd name="T89" fmla="*/ 158 h 344"/>
                  <a:gd name="T90" fmla="*/ 4728 w 4728"/>
                  <a:gd name="T91" fmla="*/ 132 h 344"/>
                  <a:gd name="T92" fmla="*/ 4724 w 4728"/>
                  <a:gd name="T93" fmla="*/ 82 h 344"/>
                  <a:gd name="T94" fmla="*/ 4718 w 4728"/>
                  <a:gd name="T95" fmla="*/ 46 h 344"/>
                  <a:gd name="T96" fmla="*/ 4716 w 4728"/>
                  <a:gd name="T97" fmla="*/ 34 h 344"/>
                  <a:gd name="T98" fmla="*/ 4694 w 4728"/>
                  <a:gd name="T9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28" h="344">
                    <a:moveTo>
                      <a:pt x="4694" y="0"/>
                    </a:moveTo>
                    <a:lnTo>
                      <a:pt x="32" y="0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0" y="46"/>
                    </a:lnTo>
                    <a:lnTo>
                      <a:pt x="4" y="8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88"/>
                    </a:lnTo>
                    <a:lnTo>
                      <a:pt x="4" y="216"/>
                    </a:lnTo>
                    <a:lnTo>
                      <a:pt x="8" y="244"/>
                    </a:lnTo>
                    <a:lnTo>
                      <a:pt x="16" y="270"/>
                    </a:lnTo>
                    <a:lnTo>
                      <a:pt x="28" y="294"/>
                    </a:lnTo>
                    <a:lnTo>
                      <a:pt x="34" y="304"/>
                    </a:lnTo>
                    <a:lnTo>
                      <a:pt x="42" y="314"/>
                    </a:lnTo>
                    <a:lnTo>
                      <a:pt x="52" y="322"/>
                    </a:lnTo>
                    <a:lnTo>
                      <a:pt x="62" y="330"/>
                    </a:lnTo>
                    <a:lnTo>
                      <a:pt x="72" y="336"/>
                    </a:lnTo>
                    <a:lnTo>
                      <a:pt x="84" y="340"/>
                    </a:lnTo>
                    <a:lnTo>
                      <a:pt x="98" y="342"/>
                    </a:lnTo>
                    <a:lnTo>
                      <a:pt x="114" y="344"/>
                    </a:lnTo>
                    <a:lnTo>
                      <a:pt x="114" y="344"/>
                    </a:lnTo>
                    <a:lnTo>
                      <a:pt x="534" y="344"/>
                    </a:lnTo>
                    <a:lnTo>
                      <a:pt x="1296" y="344"/>
                    </a:lnTo>
                    <a:lnTo>
                      <a:pt x="2354" y="344"/>
                    </a:lnTo>
                    <a:lnTo>
                      <a:pt x="2364" y="344"/>
                    </a:lnTo>
                    <a:lnTo>
                      <a:pt x="2372" y="344"/>
                    </a:lnTo>
                    <a:lnTo>
                      <a:pt x="2372" y="344"/>
                    </a:lnTo>
                    <a:lnTo>
                      <a:pt x="3432" y="344"/>
                    </a:lnTo>
                    <a:lnTo>
                      <a:pt x="4194" y="344"/>
                    </a:lnTo>
                    <a:lnTo>
                      <a:pt x="4614" y="344"/>
                    </a:lnTo>
                    <a:lnTo>
                      <a:pt x="4614" y="344"/>
                    </a:lnTo>
                    <a:lnTo>
                      <a:pt x="4630" y="342"/>
                    </a:lnTo>
                    <a:lnTo>
                      <a:pt x="4642" y="340"/>
                    </a:lnTo>
                    <a:lnTo>
                      <a:pt x="4656" y="336"/>
                    </a:lnTo>
                    <a:lnTo>
                      <a:pt x="4666" y="330"/>
                    </a:lnTo>
                    <a:lnTo>
                      <a:pt x="4676" y="322"/>
                    </a:lnTo>
                    <a:lnTo>
                      <a:pt x="4686" y="314"/>
                    </a:lnTo>
                    <a:lnTo>
                      <a:pt x="4694" y="304"/>
                    </a:lnTo>
                    <a:lnTo>
                      <a:pt x="4700" y="294"/>
                    </a:lnTo>
                    <a:lnTo>
                      <a:pt x="4712" y="270"/>
                    </a:lnTo>
                    <a:lnTo>
                      <a:pt x="4720" y="244"/>
                    </a:lnTo>
                    <a:lnTo>
                      <a:pt x="4724" y="216"/>
                    </a:lnTo>
                    <a:lnTo>
                      <a:pt x="4728" y="188"/>
                    </a:lnTo>
                    <a:lnTo>
                      <a:pt x="4728" y="158"/>
                    </a:lnTo>
                    <a:lnTo>
                      <a:pt x="4728" y="132"/>
                    </a:lnTo>
                    <a:lnTo>
                      <a:pt x="4724" y="82"/>
                    </a:lnTo>
                    <a:lnTo>
                      <a:pt x="4718" y="46"/>
                    </a:lnTo>
                    <a:lnTo>
                      <a:pt x="4716" y="34"/>
                    </a:lnTo>
                    <a:lnTo>
                      <a:pt x="469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29">
              <a:extLst>
                <a:ext uri="{FF2B5EF4-FFF2-40B4-BE49-F238E27FC236}">
                  <a16:creationId xmlns:a16="http://schemas.microsoft.com/office/drawing/2014/main" id="{8A4BABA7-1D04-47B8-8107-B5C8F3CE155E}"/>
                </a:ext>
              </a:extLst>
            </p:cNvPr>
            <p:cNvGrpSpPr/>
            <p:nvPr/>
          </p:nvGrpSpPr>
          <p:grpSpPr>
            <a:xfrm>
              <a:off x="9461500" y="7967663"/>
              <a:ext cx="5372100" cy="1543050"/>
              <a:chOff x="9521825" y="5891213"/>
              <a:chExt cx="5372100" cy="1543050"/>
            </a:xfrm>
            <a:grpFill/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63000516-CF8E-4064-8062-EEF96CBBB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4525" y="5891213"/>
                <a:ext cx="5346700" cy="1330325"/>
              </a:xfrm>
              <a:custGeom>
                <a:avLst/>
                <a:gdLst>
                  <a:gd name="T0" fmla="*/ 2892 w 3368"/>
                  <a:gd name="T1" fmla="*/ 0 h 838"/>
                  <a:gd name="T2" fmla="*/ 1696 w 3368"/>
                  <a:gd name="T3" fmla="*/ 0 h 838"/>
                  <a:gd name="T4" fmla="*/ 1672 w 3368"/>
                  <a:gd name="T5" fmla="*/ 0 h 838"/>
                  <a:gd name="T6" fmla="*/ 476 w 3368"/>
                  <a:gd name="T7" fmla="*/ 0 h 838"/>
                  <a:gd name="T8" fmla="*/ 0 w 3368"/>
                  <a:gd name="T9" fmla="*/ 758 h 838"/>
                  <a:gd name="T10" fmla="*/ 0 w 3368"/>
                  <a:gd name="T11" fmla="*/ 758 h 838"/>
                  <a:gd name="T12" fmla="*/ 2 w 3368"/>
                  <a:gd name="T13" fmla="*/ 768 h 838"/>
                  <a:gd name="T14" fmla="*/ 6 w 3368"/>
                  <a:gd name="T15" fmla="*/ 778 h 838"/>
                  <a:gd name="T16" fmla="*/ 12 w 3368"/>
                  <a:gd name="T17" fmla="*/ 792 h 838"/>
                  <a:gd name="T18" fmla="*/ 22 w 3368"/>
                  <a:gd name="T19" fmla="*/ 804 h 838"/>
                  <a:gd name="T20" fmla="*/ 34 w 3368"/>
                  <a:gd name="T21" fmla="*/ 818 h 838"/>
                  <a:gd name="T22" fmla="*/ 42 w 3368"/>
                  <a:gd name="T23" fmla="*/ 824 h 838"/>
                  <a:gd name="T24" fmla="*/ 52 w 3368"/>
                  <a:gd name="T25" fmla="*/ 830 h 838"/>
                  <a:gd name="T26" fmla="*/ 62 w 3368"/>
                  <a:gd name="T27" fmla="*/ 834 h 838"/>
                  <a:gd name="T28" fmla="*/ 74 w 3368"/>
                  <a:gd name="T29" fmla="*/ 838 h 838"/>
                  <a:gd name="T30" fmla="*/ 1672 w 3368"/>
                  <a:gd name="T31" fmla="*/ 838 h 838"/>
                  <a:gd name="T32" fmla="*/ 1696 w 3368"/>
                  <a:gd name="T33" fmla="*/ 838 h 838"/>
                  <a:gd name="T34" fmla="*/ 3294 w 3368"/>
                  <a:gd name="T35" fmla="*/ 838 h 838"/>
                  <a:gd name="T36" fmla="*/ 3294 w 3368"/>
                  <a:gd name="T37" fmla="*/ 838 h 838"/>
                  <a:gd name="T38" fmla="*/ 3306 w 3368"/>
                  <a:gd name="T39" fmla="*/ 834 h 838"/>
                  <a:gd name="T40" fmla="*/ 3316 w 3368"/>
                  <a:gd name="T41" fmla="*/ 830 h 838"/>
                  <a:gd name="T42" fmla="*/ 3326 w 3368"/>
                  <a:gd name="T43" fmla="*/ 824 h 838"/>
                  <a:gd name="T44" fmla="*/ 3334 w 3368"/>
                  <a:gd name="T45" fmla="*/ 818 h 838"/>
                  <a:gd name="T46" fmla="*/ 3346 w 3368"/>
                  <a:gd name="T47" fmla="*/ 804 h 838"/>
                  <a:gd name="T48" fmla="*/ 3356 w 3368"/>
                  <a:gd name="T49" fmla="*/ 792 h 838"/>
                  <a:gd name="T50" fmla="*/ 3362 w 3368"/>
                  <a:gd name="T51" fmla="*/ 778 h 838"/>
                  <a:gd name="T52" fmla="*/ 3366 w 3368"/>
                  <a:gd name="T53" fmla="*/ 768 h 838"/>
                  <a:gd name="T54" fmla="*/ 3368 w 3368"/>
                  <a:gd name="T55" fmla="*/ 758 h 838"/>
                  <a:gd name="T56" fmla="*/ 2892 w 3368"/>
                  <a:gd name="T57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68" h="838">
                    <a:moveTo>
                      <a:pt x="2892" y="0"/>
                    </a:moveTo>
                    <a:lnTo>
                      <a:pt x="1696" y="0"/>
                    </a:lnTo>
                    <a:lnTo>
                      <a:pt x="1672" y="0"/>
                    </a:lnTo>
                    <a:lnTo>
                      <a:pt x="476" y="0"/>
                    </a:lnTo>
                    <a:lnTo>
                      <a:pt x="0" y="758"/>
                    </a:lnTo>
                    <a:lnTo>
                      <a:pt x="0" y="758"/>
                    </a:lnTo>
                    <a:lnTo>
                      <a:pt x="2" y="768"/>
                    </a:lnTo>
                    <a:lnTo>
                      <a:pt x="6" y="778"/>
                    </a:lnTo>
                    <a:lnTo>
                      <a:pt x="12" y="792"/>
                    </a:lnTo>
                    <a:lnTo>
                      <a:pt x="22" y="804"/>
                    </a:lnTo>
                    <a:lnTo>
                      <a:pt x="34" y="818"/>
                    </a:lnTo>
                    <a:lnTo>
                      <a:pt x="42" y="824"/>
                    </a:lnTo>
                    <a:lnTo>
                      <a:pt x="52" y="830"/>
                    </a:lnTo>
                    <a:lnTo>
                      <a:pt x="62" y="834"/>
                    </a:lnTo>
                    <a:lnTo>
                      <a:pt x="74" y="838"/>
                    </a:lnTo>
                    <a:lnTo>
                      <a:pt x="1672" y="838"/>
                    </a:lnTo>
                    <a:lnTo>
                      <a:pt x="1696" y="838"/>
                    </a:lnTo>
                    <a:lnTo>
                      <a:pt x="3294" y="838"/>
                    </a:lnTo>
                    <a:lnTo>
                      <a:pt x="3294" y="838"/>
                    </a:lnTo>
                    <a:lnTo>
                      <a:pt x="3306" y="834"/>
                    </a:lnTo>
                    <a:lnTo>
                      <a:pt x="3316" y="830"/>
                    </a:lnTo>
                    <a:lnTo>
                      <a:pt x="3326" y="824"/>
                    </a:lnTo>
                    <a:lnTo>
                      <a:pt x="3334" y="818"/>
                    </a:lnTo>
                    <a:lnTo>
                      <a:pt x="3346" y="804"/>
                    </a:lnTo>
                    <a:lnTo>
                      <a:pt x="3356" y="792"/>
                    </a:lnTo>
                    <a:lnTo>
                      <a:pt x="3362" y="778"/>
                    </a:lnTo>
                    <a:lnTo>
                      <a:pt x="3366" y="768"/>
                    </a:lnTo>
                    <a:lnTo>
                      <a:pt x="3368" y="758"/>
                    </a:lnTo>
                    <a:lnTo>
                      <a:pt x="2892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8E79F0BE-FCEA-4911-B040-762F4A673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1825" y="7065963"/>
                <a:ext cx="5372100" cy="368300"/>
              </a:xfrm>
              <a:custGeom>
                <a:avLst/>
                <a:gdLst>
                  <a:gd name="T0" fmla="*/ 3360 w 3384"/>
                  <a:gd name="T1" fmla="*/ 0 h 232"/>
                  <a:gd name="T2" fmla="*/ 24 w 3384"/>
                  <a:gd name="T3" fmla="*/ 0 h 232"/>
                  <a:gd name="T4" fmla="*/ 8 w 3384"/>
                  <a:gd name="T5" fmla="*/ 22 h 232"/>
                  <a:gd name="T6" fmla="*/ 8 w 3384"/>
                  <a:gd name="T7" fmla="*/ 22 h 232"/>
                  <a:gd name="T8" fmla="*/ 4 w 3384"/>
                  <a:gd name="T9" fmla="*/ 56 h 232"/>
                  <a:gd name="T10" fmla="*/ 0 w 3384"/>
                  <a:gd name="T11" fmla="*/ 88 h 232"/>
                  <a:gd name="T12" fmla="*/ 0 w 3384"/>
                  <a:gd name="T13" fmla="*/ 126 h 232"/>
                  <a:gd name="T14" fmla="*/ 2 w 3384"/>
                  <a:gd name="T15" fmla="*/ 146 h 232"/>
                  <a:gd name="T16" fmla="*/ 6 w 3384"/>
                  <a:gd name="T17" fmla="*/ 166 h 232"/>
                  <a:gd name="T18" fmla="*/ 12 w 3384"/>
                  <a:gd name="T19" fmla="*/ 184 h 232"/>
                  <a:gd name="T20" fmla="*/ 20 w 3384"/>
                  <a:gd name="T21" fmla="*/ 200 h 232"/>
                  <a:gd name="T22" fmla="*/ 30 w 3384"/>
                  <a:gd name="T23" fmla="*/ 212 h 232"/>
                  <a:gd name="T24" fmla="*/ 44 w 3384"/>
                  <a:gd name="T25" fmla="*/ 222 h 232"/>
                  <a:gd name="T26" fmla="*/ 52 w 3384"/>
                  <a:gd name="T27" fmla="*/ 226 h 232"/>
                  <a:gd name="T28" fmla="*/ 60 w 3384"/>
                  <a:gd name="T29" fmla="*/ 230 h 232"/>
                  <a:gd name="T30" fmla="*/ 70 w 3384"/>
                  <a:gd name="T31" fmla="*/ 232 h 232"/>
                  <a:gd name="T32" fmla="*/ 82 w 3384"/>
                  <a:gd name="T33" fmla="*/ 232 h 232"/>
                  <a:gd name="T34" fmla="*/ 82 w 3384"/>
                  <a:gd name="T35" fmla="*/ 232 h 232"/>
                  <a:gd name="T36" fmla="*/ 928 w 3384"/>
                  <a:gd name="T37" fmla="*/ 232 h 232"/>
                  <a:gd name="T38" fmla="*/ 1686 w 3384"/>
                  <a:gd name="T39" fmla="*/ 232 h 232"/>
                  <a:gd name="T40" fmla="*/ 1692 w 3384"/>
                  <a:gd name="T41" fmla="*/ 232 h 232"/>
                  <a:gd name="T42" fmla="*/ 1698 w 3384"/>
                  <a:gd name="T43" fmla="*/ 232 h 232"/>
                  <a:gd name="T44" fmla="*/ 1698 w 3384"/>
                  <a:gd name="T45" fmla="*/ 232 h 232"/>
                  <a:gd name="T46" fmla="*/ 2456 w 3384"/>
                  <a:gd name="T47" fmla="*/ 232 h 232"/>
                  <a:gd name="T48" fmla="*/ 3302 w 3384"/>
                  <a:gd name="T49" fmla="*/ 232 h 232"/>
                  <a:gd name="T50" fmla="*/ 3302 w 3384"/>
                  <a:gd name="T51" fmla="*/ 232 h 232"/>
                  <a:gd name="T52" fmla="*/ 3314 w 3384"/>
                  <a:gd name="T53" fmla="*/ 232 h 232"/>
                  <a:gd name="T54" fmla="*/ 3324 w 3384"/>
                  <a:gd name="T55" fmla="*/ 230 h 232"/>
                  <a:gd name="T56" fmla="*/ 3332 w 3384"/>
                  <a:gd name="T57" fmla="*/ 226 h 232"/>
                  <a:gd name="T58" fmla="*/ 3340 w 3384"/>
                  <a:gd name="T59" fmla="*/ 222 h 232"/>
                  <a:gd name="T60" fmla="*/ 3354 w 3384"/>
                  <a:gd name="T61" fmla="*/ 212 h 232"/>
                  <a:gd name="T62" fmla="*/ 3364 w 3384"/>
                  <a:gd name="T63" fmla="*/ 200 h 232"/>
                  <a:gd name="T64" fmla="*/ 3372 w 3384"/>
                  <a:gd name="T65" fmla="*/ 184 h 232"/>
                  <a:gd name="T66" fmla="*/ 3378 w 3384"/>
                  <a:gd name="T67" fmla="*/ 166 h 232"/>
                  <a:gd name="T68" fmla="*/ 3382 w 3384"/>
                  <a:gd name="T69" fmla="*/ 146 h 232"/>
                  <a:gd name="T70" fmla="*/ 3384 w 3384"/>
                  <a:gd name="T71" fmla="*/ 126 h 232"/>
                  <a:gd name="T72" fmla="*/ 3384 w 3384"/>
                  <a:gd name="T73" fmla="*/ 88 h 232"/>
                  <a:gd name="T74" fmla="*/ 3380 w 3384"/>
                  <a:gd name="T75" fmla="*/ 56 h 232"/>
                  <a:gd name="T76" fmla="*/ 3376 w 3384"/>
                  <a:gd name="T77" fmla="*/ 22 h 232"/>
                  <a:gd name="T78" fmla="*/ 3360 w 3384"/>
                  <a:gd name="T7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4" h="232">
                    <a:moveTo>
                      <a:pt x="3360" y="0"/>
                    </a:moveTo>
                    <a:lnTo>
                      <a:pt x="24" y="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56"/>
                    </a:lnTo>
                    <a:lnTo>
                      <a:pt x="0" y="88"/>
                    </a:lnTo>
                    <a:lnTo>
                      <a:pt x="0" y="126"/>
                    </a:lnTo>
                    <a:lnTo>
                      <a:pt x="2" y="146"/>
                    </a:lnTo>
                    <a:lnTo>
                      <a:pt x="6" y="166"/>
                    </a:lnTo>
                    <a:lnTo>
                      <a:pt x="12" y="184"/>
                    </a:lnTo>
                    <a:lnTo>
                      <a:pt x="20" y="200"/>
                    </a:lnTo>
                    <a:lnTo>
                      <a:pt x="30" y="212"/>
                    </a:lnTo>
                    <a:lnTo>
                      <a:pt x="44" y="222"/>
                    </a:lnTo>
                    <a:lnTo>
                      <a:pt x="52" y="226"/>
                    </a:lnTo>
                    <a:lnTo>
                      <a:pt x="60" y="230"/>
                    </a:lnTo>
                    <a:lnTo>
                      <a:pt x="70" y="232"/>
                    </a:lnTo>
                    <a:lnTo>
                      <a:pt x="82" y="232"/>
                    </a:lnTo>
                    <a:lnTo>
                      <a:pt x="82" y="232"/>
                    </a:lnTo>
                    <a:lnTo>
                      <a:pt x="928" y="232"/>
                    </a:lnTo>
                    <a:lnTo>
                      <a:pt x="1686" y="232"/>
                    </a:lnTo>
                    <a:lnTo>
                      <a:pt x="1692" y="232"/>
                    </a:lnTo>
                    <a:lnTo>
                      <a:pt x="1698" y="232"/>
                    </a:lnTo>
                    <a:lnTo>
                      <a:pt x="1698" y="232"/>
                    </a:lnTo>
                    <a:lnTo>
                      <a:pt x="2456" y="232"/>
                    </a:lnTo>
                    <a:lnTo>
                      <a:pt x="3302" y="232"/>
                    </a:lnTo>
                    <a:lnTo>
                      <a:pt x="3302" y="232"/>
                    </a:lnTo>
                    <a:lnTo>
                      <a:pt x="3314" y="232"/>
                    </a:lnTo>
                    <a:lnTo>
                      <a:pt x="3324" y="230"/>
                    </a:lnTo>
                    <a:lnTo>
                      <a:pt x="3332" y="226"/>
                    </a:lnTo>
                    <a:lnTo>
                      <a:pt x="3340" y="222"/>
                    </a:lnTo>
                    <a:lnTo>
                      <a:pt x="3354" y="212"/>
                    </a:lnTo>
                    <a:lnTo>
                      <a:pt x="3364" y="200"/>
                    </a:lnTo>
                    <a:lnTo>
                      <a:pt x="3372" y="184"/>
                    </a:lnTo>
                    <a:lnTo>
                      <a:pt x="3378" y="166"/>
                    </a:lnTo>
                    <a:lnTo>
                      <a:pt x="3382" y="146"/>
                    </a:lnTo>
                    <a:lnTo>
                      <a:pt x="3384" y="126"/>
                    </a:lnTo>
                    <a:lnTo>
                      <a:pt x="3384" y="88"/>
                    </a:lnTo>
                    <a:lnTo>
                      <a:pt x="3380" y="56"/>
                    </a:lnTo>
                    <a:lnTo>
                      <a:pt x="3376" y="22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30">
              <a:extLst>
                <a:ext uri="{FF2B5EF4-FFF2-40B4-BE49-F238E27FC236}">
                  <a16:creationId xmlns:a16="http://schemas.microsoft.com/office/drawing/2014/main" id="{3AC09D59-9F92-4210-9432-6ACD365A41E2}"/>
                </a:ext>
              </a:extLst>
            </p:cNvPr>
            <p:cNvGrpSpPr/>
            <p:nvPr/>
          </p:nvGrpSpPr>
          <p:grpSpPr>
            <a:xfrm>
              <a:off x="10306050" y="6827838"/>
              <a:ext cx="3644900" cy="1047750"/>
              <a:chOff x="10366375" y="4713288"/>
              <a:chExt cx="3644900" cy="1047750"/>
            </a:xfrm>
            <a:grpFill/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CA93F604-EE1B-4928-AAAF-BAE0334D8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2725" y="4713288"/>
                <a:ext cx="3629025" cy="901700"/>
              </a:xfrm>
              <a:custGeom>
                <a:avLst/>
                <a:gdLst>
                  <a:gd name="T0" fmla="*/ 1964 w 2286"/>
                  <a:gd name="T1" fmla="*/ 0 h 568"/>
                  <a:gd name="T2" fmla="*/ 1152 w 2286"/>
                  <a:gd name="T3" fmla="*/ 0 h 568"/>
                  <a:gd name="T4" fmla="*/ 1136 w 2286"/>
                  <a:gd name="T5" fmla="*/ 0 h 568"/>
                  <a:gd name="T6" fmla="*/ 324 w 2286"/>
                  <a:gd name="T7" fmla="*/ 0 h 568"/>
                  <a:gd name="T8" fmla="*/ 0 w 2286"/>
                  <a:gd name="T9" fmla="*/ 514 h 568"/>
                  <a:gd name="T10" fmla="*/ 0 w 2286"/>
                  <a:gd name="T11" fmla="*/ 514 h 568"/>
                  <a:gd name="T12" fmla="*/ 2 w 2286"/>
                  <a:gd name="T13" fmla="*/ 520 h 568"/>
                  <a:gd name="T14" fmla="*/ 4 w 2286"/>
                  <a:gd name="T15" fmla="*/ 528 h 568"/>
                  <a:gd name="T16" fmla="*/ 8 w 2286"/>
                  <a:gd name="T17" fmla="*/ 536 h 568"/>
                  <a:gd name="T18" fmla="*/ 14 w 2286"/>
                  <a:gd name="T19" fmla="*/ 546 h 568"/>
                  <a:gd name="T20" fmla="*/ 24 w 2286"/>
                  <a:gd name="T21" fmla="*/ 554 h 568"/>
                  <a:gd name="T22" fmla="*/ 36 w 2286"/>
                  <a:gd name="T23" fmla="*/ 562 h 568"/>
                  <a:gd name="T24" fmla="*/ 52 w 2286"/>
                  <a:gd name="T25" fmla="*/ 568 h 568"/>
                  <a:gd name="T26" fmla="*/ 1136 w 2286"/>
                  <a:gd name="T27" fmla="*/ 568 h 568"/>
                  <a:gd name="T28" fmla="*/ 1152 w 2286"/>
                  <a:gd name="T29" fmla="*/ 568 h 568"/>
                  <a:gd name="T30" fmla="*/ 2236 w 2286"/>
                  <a:gd name="T31" fmla="*/ 568 h 568"/>
                  <a:gd name="T32" fmla="*/ 2236 w 2286"/>
                  <a:gd name="T33" fmla="*/ 568 h 568"/>
                  <a:gd name="T34" fmla="*/ 2252 w 2286"/>
                  <a:gd name="T35" fmla="*/ 562 h 568"/>
                  <a:gd name="T36" fmla="*/ 2264 w 2286"/>
                  <a:gd name="T37" fmla="*/ 554 h 568"/>
                  <a:gd name="T38" fmla="*/ 2272 w 2286"/>
                  <a:gd name="T39" fmla="*/ 546 h 568"/>
                  <a:gd name="T40" fmla="*/ 2280 w 2286"/>
                  <a:gd name="T41" fmla="*/ 536 h 568"/>
                  <a:gd name="T42" fmla="*/ 2284 w 2286"/>
                  <a:gd name="T43" fmla="*/ 528 h 568"/>
                  <a:gd name="T44" fmla="*/ 2286 w 2286"/>
                  <a:gd name="T45" fmla="*/ 520 h 568"/>
                  <a:gd name="T46" fmla="*/ 2286 w 2286"/>
                  <a:gd name="T47" fmla="*/ 514 h 568"/>
                  <a:gd name="T48" fmla="*/ 1964 w 2286"/>
                  <a:gd name="T4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86" h="568">
                    <a:moveTo>
                      <a:pt x="1964" y="0"/>
                    </a:moveTo>
                    <a:lnTo>
                      <a:pt x="1152" y="0"/>
                    </a:lnTo>
                    <a:lnTo>
                      <a:pt x="1136" y="0"/>
                    </a:lnTo>
                    <a:lnTo>
                      <a:pt x="324" y="0"/>
                    </a:lnTo>
                    <a:lnTo>
                      <a:pt x="0" y="514"/>
                    </a:lnTo>
                    <a:lnTo>
                      <a:pt x="0" y="514"/>
                    </a:lnTo>
                    <a:lnTo>
                      <a:pt x="2" y="520"/>
                    </a:lnTo>
                    <a:lnTo>
                      <a:pt x="4" y="528"/>
                    </a:lnTo>
                    <a:lnTo>
                      <a:pt x="8" y="536"/>
                    </a:lnTo>
                    <a:lnTo>
                      <a:pt x="14" y="546"/>
                    </a:lnTo>
                    <a:lnTo>
                      <a:pt x="24" y="554"/>
                    </a:lnTo>
                    <a:lnTo>
                      <a:pt x="36" y="562"/>
                    </a:lnTo>
                    <a:lnTo>
                      <a:pt x="52" y="568"/>
                    </a:lnTo>
                    <a:lnTo>
                      <a:pt x="1136" y="568"/>
                    </a:lnTo>
                    <a:lnTo>
                      <a:pt x="1152" y="568"/>
                    </a:lnTo>
                    <a:lnTo>
                      <a:pt x="2236" y="568"/>
                    </a:lnTo>
                    <a:lnTo>
                      <a:pt x="2236" y="568"/>
                    </a:lnTo>
                    <a:lnTo>
                      <a:pt x="2252" y="562"/>
                    </a:lnTo>
                    <a:lnTo>
                      <a:pt x="2264" y="554"/>
                    </a:lnTo>
                    <a:lnTo>
                      <a:pt x="2272" y="546"/>
                    </a:lnTo>
                    <a:lnTo>
                      <a:pt x="2280" y="536"/>
                    </a:lnTo>
                    <a:lnTo>
                      <a:pt x="2284" y="528"/>
                    </a:lnTo>
                    <a:lnTo>
                      <a:pt x="2286" y="520"/>
                    </a:lnTo>
                    <a:lnTo>
                      <a:pt x="2286" y="514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8C5F98A1-ECFC-4EEC-8248-9F6DE5318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6375" y="5510213"/>
                <a:ext cx="3644900" cy="250825"/>
              </a:xfrm>
              <a:custGeom>
                <a:avLst/>
                <a:gdLst>
                  <a:gd name="T0" fmla="*/ 2280 w 2296"/>
                  <a:gd name="T1" fmla="*/ 0 h 158"/>
                  <a:gd name="T2" fmla="*/ 16 w 2296"/>
                  <a:gd name="T3" fmla="*/ 0 h 158"/>
                  <a:gd name="T4" fmla="*/ 4 w 2296"/>
                  <a:gd name="T5" fmla="*/ 16 h 158"/>
                  <a:gd name="T6" fmla="*/ 4 w 2296"/>
                  <a:gd name="T7" fmla="*/ 16 h 158"/>
                  <a:gd name="T8" fmla="*/ 2 w 2296"/>
                  <a:gd name="T9" fmla="*/ 38 h 158"/>
                  <a:gd name="T10" fmla="*/ 0 w 2296"/>
                  <a:gd name="T11" fmla="*/ 60 h 158"/>
                  <a:gd name="T12" fmla="*/ 0 w 2296"/>
                  <a:gd name="T13" fmla="*/ 86 h 158"/>
                  <a:gd name="T14" fmla="*/ 0 w 2296"/>
                  <a:gd name="T15" fmla="*/ 100 h 158"/>
                  <a:gd name="T16" fmla="*/ 4 w 2296"/>
                  <a:gd name="T17" fmla="*/ 112 h 158"/>
                  <a:gd name="T18" fmla="*/ 6 w 2296"/>
                  <a:gd name="T19" fmla="*/ 124 h 158"/>
                  <a:gd name="T20" fmla="*/ 12 w 2296"/>
                  <a:gd name="T21" fmla="*/ 134 h 158"/>
                  <a:gd name="T22" fmla="*/ 20 w 2296"/>
                  <a:gd name="T23" fmla="*/ 144 h 158"/>
                  <a:gd name="T24" fmla="*/ 28 w 2296"/>
                  <a:gd name="T25" fmla="*/ 152 h 158"/>
                  <a:gd name="T26" fmla="*/ 40 w 2296"/>
                  <a:gd name="T27" fmla="*/ 156 h 158"/>
                  <a:gd name="T28" fmla="*/ 54 w 2296"/>
                  <a:gd name="T29" fmla="*/ 158 h 158"/>
                  <a:gd name="T30" fmla="*/ 54 w 2296"/>
                  <a:gd name="T31" fmla="*/ 158 h 158"/>
                  <a:gd name="T32" fmla="*/ 628 w 2296"/>
                  <a:gd name="T33" fmla="*/ 158 h 158"/>
                  <a:gd name="T34" fmla="*/ 1144 w 2296"/>
                  <a:gd name="T35" fmla="*/ 158 h 158"/>
                  <a:gd name="T36" fmla="*/ 1148 w 2296"/>
                  <a:gd name="T37" fmla="*/ 158 h 158"/>
                  <a:gd name="T38" fmla="*/ 1152 w 2296"/>
                  <a:gd name="T39" fmla="*/ 158 h 158"/>
                  <a:gd name="T40" fmla="*/ 1152 w 2296"/>
                  <a:gd name="T41" fmla="*/ 158 h 158"/>
                  <a:gd name="T42" fmla="*/ 1666 w 2296"/>
                  <a:gd name="T43" fmla="*/ 158 h 158"/>
                  <a:gd name="T44" fmla="*/ 2242 w 2296"/>
                  <a:gd name="T45" fmla="*/ 158 h 158"/>
                  <a:gd name="T46" fmla="*/ 2242 w 2296"/>
                  <a:gd name="T47" fmla="*/ 158 h 158"/>
                  <a:gd name="T48" fmla="*/ 2256 w 2296"/>
                  <a:gd name="T49" fmla="*/ 156 h 158"/>
                  <a:gd name="T50" fmla="*/ 2266 w 2296"/>
                  <a:gd name="T51" fmla="*/ 152 h 158"/>
                  <a:gd name="T52" fmla="*/ 2276 w 2296"/>
                  <a:gd name="T53" fmla="*/ 144 h 158"/>
                  <a:gd name="T54" fmla="*/ 2284 w 2296"/>
                  <a:gd name="T55" fmla="*/ 134 h 158"/>
                  <a:gd name="T56" fmla="*/ 2288 w 2296"/>
                  <a:gd name="T57" fmla="*/ 124 h 158"/>
                  <a:gd name="T58" fmla="*/ 2292 w 2296"/>
                  <a:gd name="T59" fmla="*/ 112 h 158"/>
                  <a:gd name="T60" fmla="*/ 2296 w 2296"/>
                  <a:gd name="T61" fmla="*/ 100 h 158"/>
                  <a:gd name="T62" fmla="*/ 2296 w 2296"/>
                  <a:gd name="T63" fmla="*/ 86 h 158"/>
                  <a:gd name="T64" fmla="*/ 2296 w 2296"/>
                  <a:gd name="T65" fmla="*/ 60 h 158"/>
                  <a:gd name="T66" fmla="*/ 2294 w 2296"/>
                  <a:gd name="T67" fmla="*/ 38 h 158"/>
                  <a:gd name="T68" fmla="*/ 2290 w 2296"/>
                  <a:gd name="T69" fmla="*/ 16 h 158"/>
                  <a:gd name="T70" fmla="*/ 2280 w 2296"/>
                  <a:gd name="T7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96" h="158">
                    <a:moveTo>
                      <a:pt x="2280" y="0"/>
                    </a:moveTo>
                    <a:lnTo>
                      <a:pt x="1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38"/>
                    </a:lnTo>
                    <a:lnTo>
                      <a:pt x="0" y="60"/>
                    </a:lnTo>
                    <a:lnTo>
                      <a:pt x="0" y="86"/>
                    </a:lnTo>
                    <a:lnTo>
                      <a:pt x="0" y="100"/>
                    </a:lnTo>
                    <a:lnTo>
                      <a:pt x="4" y="112"/>
                    </a:lnTo>
                    <a:lnTo>
                      <a:pt x="6" y="124"/>
                    </a:lnTo>
                    <a:lnTo>
                      <a:pt x="12" y="134"/>
                    </a:lnTo>
                    <a:lnTo>
                      <a:pt x="20" y="144"/>
                    </a:lnTo>
                    <a:lnTo>
                      <a:pt x="28" y="152"/>
                    </a:lnTo>
                    <a:lnTo>
                      <a:pt x="40" y="156"/>
                    </a:lnTo>
                    <a:lnTo>
                      <a:pt x="54" y="158"/>
                    </a:lnTo>
                    <a:lnTo>
                      <a:pt x="54" y="158"/>
                    </a:lnTo>
                    <a:lnTo>
                      <a:pt x="628" y="158"/>
                    </a:lnTo>
                    <a:lnTo>
                      <a:pt x="1144" y="158"/>
                    </a:lnTo>
                    <a:lnTo>
                      <a:pt x="1148" y="158"/>
                    </a:lnTo>
                    <a:lnTo>
                      <a:pt x="1152" y="158"/>
                    </a:lnTo>
                    <a:lnTo>
                      <a:pt x="1152" y="158"/>
                    </a:lnTo>
                    <a:lnTo>
                      <a:pt x="1666" y="158"/>
                    </a:lnTo>
                    <a:lnTo>
                      <a:pt x="2242" y="158"/>
                    </a:lnTo>
                    <a:lnTo>
                      <a:pt x="2242" y="158"/>
                    </a:lnTo>
                    <a:lnTo>
                      <a:pt x="2256" y="156"/>
                    </a:lnTo>
                    <a:lnTo>
                      <a:pt x="2266" y="152"/>
                    </a:lnTo>
                    <a:lnTo>
                      <a:pt x="2276" y="144"/>
                    </a:lnTo>
                    <a:lnTo>
                      <a:pt x="2284" y="134"/>
                    </a:lnTo>
                    <a:lnTo>
                      <a:pt x="2288" y="124"/>
                    </a:lnTo>
                    <a:lnTo>
                      <a:pt x="2292" y="112"/>
                    </a:lnTo>
                    <a:lnTo>
                      <a:pt x="2296" y="100"/>
                    </a:lnTo>
                    <a:lnTo>
                      <a:pt x="2296" y="86"/>
                    </a:lnTo>
                    <a:lnTo>
                      <a:pt x="2296" y="60"/>
                    </a:lnTo>
                    <a:lnTo>
                      <a:pt x="2294" y="38"/>
                    </a:lnTo>
                    <a:lnTo>
                      <a:pt x="2290" y="16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31">
              <a:extLst>
                <a:ext uri="{FF2B5EF4-FFF2-40B4-BE49-F238E27FC236}">
                  <a16:creationId xmlns:a16="http://schemas.microsoft.com/office/drawing/2014/main" id="{0CD05D8D-58DF-4B50-83DF-E8DADE1C4278}"/>
                </a:ext>
              </a:extLst>
            </p:cNvPr>
            <p:cNvGrpSpPr/>
            <p:nvPr/>
          </p:nvGrpSpPr>
          <p:grpSpPr>
            <a:xfrm>
              <a:off x="10868025" y="6008688"/>
              <a:ext cx="2520950" cy="727075"/>
              <a:chOff x="10928350" y="3894138"/>
              <a:chExt cx="2520950" cy="727075"/>
            </a:xfrm>
            <a:grpFill/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324FDE31-A71F-4D8E-B722-C6DC70FF1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1525" y="3894138"/>
                <a:ext cx="2511425" cy="625475"/>
              </a:xfrm>
              <a:custGeom>
                <a:avLst/>
                <a:gdLst>
                  <a:gd name="T0" fmla="*/ 1360 w 1582"/>
                  <a:gd name="T1" fmla="*/ 0 h 394"/>
                  <a:gd name="T2" fmla="*/ 798 w 1582"/>
                  <a:gd name="T3" fmla="*/ 0 h 394"/>
                  <a:gd name="T4" fmla="*/ 786 w 1582"/>
                  <a:gd name="T5" fmla="*/ 0 h 394"/>
                  <a:gd name="T6" fmla="*/ 224 w 1582"/>
                  <a:gd name="T7" fmla="*/ 0 h 394"/>
                  <a:gd name="T8" fmla="*/ 0 w 1582"/>
                  <a:gd name="T9" fmla="*/ 356 h 394"/>
                  <a:gd name="T10" fmla="*/ 0 w 1582"/>
                  <a:gd name="T11" fmla="*/ 356 h 394"/>
                  <a:gd name="T12" fmla="*/ 2 w 1582"/>
                  <a:gd name="T13" fmla="*/ 360 h 394"/>
                  <a:gd name="T14" fmla="*/ 6 w 1582"/>
                  <a:gd name="T15" fmla="*/ 372 h 394"/>
                  <a:gd name="T16" fmla="*/ 10 w 1582"/>
                  <a:gd name="T17" fmla="*/ 378 h 394"/>
                  <a:gd name="T18" fmla="*/ 16 w 1582"/>
                  <a:gd name="T19" fmla="*/ 384 h 394"/>
                  <a:gd name="T20" fmla="*/ 26 w 1582"/>
                  <a:gd name="T21" fmla="*/ 390 h 394"/>
                  <a:gd name="T22" fmla="*/ 36 w 1582"/>
                  <a:gd name="T23" fmla="*/ 394 h 394"/>
                  <a:gd name="T24" fmla="*/ 786 w 1582"/>
                  <a:gd name="T25" fmla="*/ 394 h 394"/>
                  <a:gd name="T26" fmla="*/ 798 w 1582"/>
                  <a:gd name="T27" fmla="*/ 394 h 394"/>
                  <a:gd name="T28" fmla="*/ 1548 w 1582"/>
                  <a:gd name="T29" fmla="*/ 394 h 394"/>
                  <a:gd name="T30" fmla="*/ 1548 w 1582"/>
                  <a:gd name="T31" fmla="*/ 394 h 394"/>
                  <a:gd name="T32" fmla="*/ 1558 w 1582"/>
                  <a:gd name="T33" fmla="*/ 390 h 394"/>
                  <a:gd name="T34" fmla="*/ 1566 w 1582"/>
                  <a:gd name="T35" fmla="*/ 384 h 394"/>
                  <a:gd name="T36" fmla="*/ 1572 w 1582"/>
                  <a:gd name="T37" fmla="*/ 378 h 394"/>
                  <a:gd name="T38" fmla="*/ 1578 w 1582"/>
                  <a:gd name="T39" fmla="*/ 372 h 394"/>
                  <a:gd name="T40" fmla="*/ 1582 w 1582"/>
                  <a:gd name="T41" fmla="*/ 360 h 394"/>
                  <a:gd name="T42" fmla="*/ 1582 w 1582"/>
                  <a:gd name="T43" fmla="*/ 356 h 394"/>
                  <a:gd name="T44" fmla="*/ 1360 w 1582"/>
                  <a:gd name="T4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2" h="394">
                    <a:moveTo>
                      <a:pt x="1360" y="0"/>
                    </a:moveTo>
                    <a:lnTo>
                      <a:pt x="798" y="0"/>
                    </a:lnTo>
                    <a:lnTo>
                      <a:pt x="786" y="0"/>
                    </a:lnTo>
                    <a:lnTo>
                      <a:pt x="224" y="0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2" y="360"/>
                    </a:lnTo>
                    <a:lnTo>
                      <a:pt x="6" y="372"/>
                    </a:lnTo>
                    <a:lnTo>
                      <a:pt x="10" y="378"/>
                    </a:lnTo>
                    <a:lnTo>
                      <a:pt x="16" y="384"/>
                    </a:lnTo>
                    <a:lnTo>
                      <a:pt x="26" y="390"/>
                    </a:lnTo>
                    <a:lnTo>
                      <a:pt x="36" y="394"/>
                    </a:lnTo>
                    <a:lnTo>
                      <a:pt x="786" y="394"/>
                    </a:lnTo>
                    <a:lnTo>
                      <a:pt x="798" y="394"/>
                    </a:lnTo>
                    <a:lnTo>
                      <a:pt x="1548" y="394"/>
                    </a:lnTo>
                    <a:lnTo>
                      <a:pt x="1548" y="394"/>
                    </a:lnTo>
                    <a:lnTo>
                      <a:pt x="1558" y="390"/>
                    </a:lnTo>
                    <a:lnTo>
                      <a:pt x="1566" y="384"/>
                    </a:lnTo>
                    <a:lnTo>
                      <a:pt x="1572" y="378"/>
                    </a:lnTo>
                    <a:lnTo>
                      <a:pt x="1578" y="372"/>
                    </a:lnTo>
                    <a:lnTo>
                      <a:pt x="1582" y="360"/>
                    </a:lnTo>
                    <a:lnTo>
                      <a:pt x="1582" y="356"/>
                    </a:lnTo>
                    <a:lnTo>
                      <a:pt x="1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839E79ED-0DD7-4791-BD3F-266801855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8350" y="4446588"/>
                <a:ext cx="2520950" cy="174625"/>
              </a:xfrm>
              <a:custGeom>
                <a:avLst/>
                <a:gdLst>
                  <a:gd name="T0" fmla="*/ 1578 w 1588"/>
                  <a:gd name="T1" fmla="*/ 0 h 110"/>
                  <a:gd name="T2" fmla="*/ 10 w 1588"/>
                  <a:gd name="T3" fmla="*/ 0 h 110"/>
                  <a:gd name="T4" fmla="*/ 2 w 1588"/>
                  <a:gd name="T5" fmla="*/ 10 h 110"/>
                  <a:gd name="T6" fmla="*/ 2 w 1588"/>
                  <a:gd name="T7" fmla="*/ 10 h 110"/>
                  <a:gd name="T8" fmla="*/ 0 w 1588"/>
                  <a:gd name="T9" fmla="*/ 26 h 110"/>
                  <a:gd name="T10" fmla="*/ 0 w 1588"/>
                  <a:gd name="T11" fmla="*/ 42 h 110"/>
                  <a:gd name="T12" fmla="*/ 0 w 1588"/>
                  <a:gd name="T13" fmla="*/ 60 h 110"/>
                  <a:gd name="T14" fmla="*/ 2 w 1588"/>
                  <a:gd name="T15" fmla="*/ 78 h 110"/>
                  <a:gd name="T16" fmla="*/ 4 w 1588"/>
                  <a:gd name="T17" fmla="*/ 86 h 110"/>
                  <a:gd name="T18" fmla="*/ 8 w 1588"/>
                  <a:gd name="T19" fmla="*/ 94 h 110"/>
                  <a:gd name="T20" fmla="*/ 14 w 1588"/>
                  <a:gd name="T21" fmla="*/ 100 h 110"/>
                  <a:gd name="T22" fmla="*/ 20 w 1588"/>
                  <a:gd name="T23" fmla="*/ 104 h 110"/>
                  <a:gd name="T24" fmla="*/ 28 w 1588"/>
                  <a:gd name="T25" fmla="*/ 108 h 110"/>
                  <a:gd name="T26" fmla="*/ 36 w 1588"/>
                  <a:gd name="T27" fmla="*/ 110 h 110"/>
                  <a:gd name="T28" fmla="*/ 36 w 1588"/>
                  <a:gd name="T29" fmla="*/ 110 h 110"/>
                  <a:gd name="T30" fmla="*/ 790 w 1588"/>
                  <a:gd name="T31" fmla="*/ 110 h 110"/>
                  <a:gd name="T32" fmla="*/ 794 w 1588"/>
                  <a:gd name="T33" fmla="*/ 110 h 110"/>
                  <a:gd name="T34" fmla="*/ 796 w 1588"/>
                  <a:gd name="T35" fmla="*/ 110 h 110"/>
                  <a:gd name="T36" fmla="*/ 796 w 1588"/>
                  <a:gd name="T37" fmla="*/ 110 h 110"/>
                  <a:gd name="T38" fmla="*/ 1550 w 1588"/>
                  <a:gd name="T39" fmla="*/ 110 h 110"/>
                  <a:gd name="T40" fmla="*/ 1550 w 1588"/>
                  <a:gd name="T41" fmla="*/ 110 h 110"/>
                  <a:gd name="T42" fmla="*/ 1560 w 1588"/>
                  <a:gd name="T43" fmla="*/ 108 h 110"/>
                  <a:gd name="T44" fmla="*/ 1568 w 1588"/>
                  <a:gd name="T45" fmla="*/ 104 h 110"/>
                  <a:gd name="T46" fmla="*/ 1574 w 1588"/>
                  <a:gd name="T47" fmla="*/ 100 h 110"/>
                  <a:gd name="T48" fmla="*/ 1580 w 1588"/>
                  <a:gd name="T49" fmla="*/ 94 h 110"/>
                  <a:gd name="T50" fmla="*/ 1584 w 1588"/>
                  <a:gd name="T51" fmla="*/ 86 h 110"/>
                  <a:gd name="T52" fmla="*/ 1586 w 1588"/>
                  <a:gd name="T53" fmla="*/ 78 h 110"/>
                  <a:gd name="T54" fmla="*/ 1588 w 1588"/>
                  <a:gd name="T55" fmla="*/ 60 h 110"/>
                  <a:gd name="T56" fmla="*/ 1588 w 1588"/>
                  <a:gd name="T57" fmla="*/ 42 h 110"/>
                  <a:gd name="T58" fmla="*/ 1588 w 1588"/>
                  <a:gd name="T59" fmla="*/ 26 h 110"/>
                  <a:gd name="T60" fmla="*/ 1584 w 1588"/>
                  <a:gd name="T61" fmla="*/ 10 h 110"/>
                  <a:gd name="T62" fmla="*/ 1578 w 158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88" h="110">
                    <a:moveTo>
                      <a:pt x="1578" y="0"/>
                    </a:moveTo>
                    <a:lnTo>
                      <a:pt x="10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26"/>
                    </a:lnTo>
                    <a:lnTo>
                      <a:pt x="0" y="42"/>
                    </a:lnTo>
                    <a:lnTo>
                      <a:pt x="0" y="60"/>
                    </a:lnTo>
                    <a:lnTo>
                      <a:pt x="2" y="78"/>
                    </a:lnTo>
                    <a:lnTo>
                      <a:pt x="4" y="86"/>
                    </a:lnTo>
                    <a:lnTo>
                      <a:pt x="8" y="94"/>
                    </a:lnTo>
                    <a:lnTo>
                      <a:pt x="14" y="100"/>
                    </a:lnTo>
                    <a:lnTo>
                      <a:pt x="20" y="104"/>
                    </a:lnTo>
                    <a:lnTo>
                      <a:pt x="28" y="108"/>
                    </a:lnTo>
                    <a:lnTo>
                      <a:pt x="36" y="110"/>
                    </a:lnTo>
                    <a:lnTo>
                      <a:pt x="36" y="110"/>
                    </a:lnTo>
                    <a:lnTo>
                      <a:pt x="790" y="110"/>
                    </a:lnTo>
                    <a:lnTo>
                      <a:pt x="794" y="110"/>
                    </a:lnTo>
                    <a:lnTo>
                      <a:pt x="796" y="110"/>
                    </a:lnTo>
                    <a:lnTo>
                      <a:pt x="796" y="110"/>
                    </a:lnTo>
                    <a:lnTo>
                      <a:pt x="1550" y="110"/>
                    </a:lnTo>
                    <a:lnTo>
                      <a:pt x="1550" y="110"/>
                    </a:lnTo>
                    <a:lnTo>
                      <a:pt x="1560" y="108"/>
                    </a:lnTo>
                    <a:lnTo>
                      <a:pt x="1568" y="104"/>
                    </a:lnTo>
                    <a:lnTo>
                      <a:pt x="1574" y="100"/>
                    </a:lnTo>
                    <a:lnTo>
                      <a:pt x="1580" y="94"/>
                    </a:lnTo>
                    <a:lnTo>
                      <a:pt x="1584" y="86"/>
                    </a:lnTo>
                    <a:lnTo>
                      <a:pt x="1586" y="78"/>
                    </a:lnTo>
                    <a:lnTo>
                      <a:pt x="1588" y="60"/>
                    </a:lnTo>
                    <a:lnTo>
                      <a:pt x="1588" y="42"/>
                    </a:lnTo>
                    <a:lnTo>
                      <a:pt x="1588" y="26"/>
                    </a:lnTo>
                    <a:lnTo>
                      <a:pt x="1584" y="10"/>
                    </a:lnTo>
                    <a:lnTo>
                      <a:pt x="157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53" name="Freeform 41">
            <a:extLst>
              <a:ext uri="{FF2B5EF4-FFF2-40B4-BE49-F238E27FC236}">
                <a16:creationId xmlns:a16="http://schemas.microsoft.com/office/drawing/2014/main" id="{1A08544A-BD0A-4937-9E8D-D50D1D4B757A}"/>
              </a:ext>
            </a:extLst>
          </p:cNvPr>
          <p:cNvSpPr>
            <a:spLocks/>
          </p:cNvSpPr>
          <p:nvPr/>
        </p:nvSpPr>
        <p:spPr bwMode="auto">
          <a:xfrm>
            <a:off x="2230816" y="1445527"/>
            <a:ext cx="767427" cy="1734489"/>
          </a:xfrm>
          <a:custGeom>
            <a:avLst/>
            <a:gdLst>
              <a:gd name="connsiteX0" fmla="*/ 758825 w 2819400"/>
              <a:gd name="connsiteY0" fmla="*/ 1717675 h 6372225"/>
              <a:gd name="connsiteX1" fmla="*/ 749300 w 2819400"/>
              <a:gd name="connsiteY1" fmla="*/ 1720850 h 6372225"/>
              <a:gd name="connsiteX2" fmla="*/ 742950 w 2819400"/>
              <a:gd name="connsiteY2" fmla="*/ 1724025 h 6372225"/>
              <a:gd name="connsiteX3" fmla="*/ 727075 w 2819400"/>
              <a:gd name="connsiteY3" fmla="*/ 1736725 h 6372225"/>
              <a:gd name="connsiteX4" fmla="*/ 717550 w 2819400"/>
              <a:gd name="connsiteY4" fmla="*/ 1752600 h 6372225"/>
              <a:gd name="connsiteX5" fmla="*/ 711200 w 2819400"/>
              <a:gd name="connsiteY5" fmla="*/ 1768475 h 6372225"/>
              <a:gd name="connsiteX6" fmla="*/ 704850 w 2819400"/>
              <a:gd name="connsiteY6" fmla="*/ 1784350 h 6372225"/>
              <a:gd name="connsiteX7" fmla="*/ 701675 w 2819400"/>
              <a:gd name="connsiteY7" fmla="*/ 1835150 h 6372225"/>
              <a:gd name="connsiteX8" fmla="*/ 695325 w 2819400"/>
              <a:gd name="connsiteY8" fmla="*/ 1885950 h 6372225"/>
              <a:gd name="connsiteX9" fmla="*/ 682625 w 2819400"/>
              <a:gd name="connsiteY9" fmla="*/ 1936750 h 6372225"/>
              <a:gd name="connsiteX10" fmla="*/ 666750 w 2819400"/>
              <a:gd name="connsiteY10" fmla="*/ 1981200 h 6372225"/>
              <a:gd name="connsiteX11" fmla="*/ 638175 w 2819400"/>
              <a:gd name="connsiteY11" fmla="*/ 2041525 h 6372225"/>
              <a:gd name="connsiteX12" fmla="*/ 609600 w 2819400"/>
              <a:gd name="connsiteY12" fmla="*/ 2092325 h 6372225"/>
              <a:gd name="connsiteX13" fmla="*/ 581025 w 2819400"/>
              <a:gd name="connsiteY13" fmla="*/ 2139950 h 6372225"/>
              <a:gd name="connsiteX14" fmla="*/ 549275 w 2819400"/>
              <a:gd name="connsiteY14" fmla="*/ 2178050 h 6372225"/>
              <a:gd name="connsiteX15" fmla="*/ 523875 w 2819400"/>
              <a:gd name="connsiteY15" fmla="*/ 2209800 h 6372225"/>
              <a:gd name="connsiteX16" fmla="*/ 504825 w 2819400"/>
              <a:gd name="connsiteY16" fmla="*/ 2235200 h 6372225"/>
              <a:gd name="connsiteX17" fmla="*/ 482600 w 2819400"/>
              <a:gd name="connsiteY17" fmla="*/ 2254250 h 6372225"/>
              <a:gd name="connsiteX18" fmla="*/ 508000 w 2819400"/>
              <a:gd name="connsiteY18" fmla="*/ 2257425 h 6372225"/>
              <a:gd name="connsiteX19" fmla="*/ 542925 w 2819400"/>
              <a:gd name="connsiteY19" fmla="*/ 2257425 h 6372225"/>
              <a:gd name="connsiteX20" fmla="*/ 581025 w 2819400"/>
              <a:gd name="connsiteY20" fmla="*/ 2254250 h 6372225"/>
              <a:gd name="connsiteX21" fmla="*/ 596900 w 2819400"/>
              <a:gd name="connsiteY21" fmla="*/ 2247900 h 6372225"/>
              <a:gd name="connsiteX22" fmla="*/ 609600 w 2819400"/>
              <a:gd name="connsiteY22" fmla="*/ 2244725 h 6372225"/>
              <a:gd name="connsiteX23" fmla="*/ 622300 w 2819400"/>
              <a:gd name="connsiteY23" fmla="*/ 2235200 h 6372225"/>
              <a:gd name="connsiteX24" fmla="*/ 638175 w 2819400"/>
              <a:gd name="connsiteY24" fmla="*/ 2228850 h 6372225"/>
              <a:gd name="connsiteX25" fmla="*/ 682625 w 2819400"/>
              <a:gd name="connsiteY25" fmla="*/ 2219325 h 6372225"/>
              <a:gd name="connsiteX26" fmla="*/ 736600 w 2819400"/>
              <a:gd name="connsiteY26" fmla="*/ 2209800 h 6372225"/>
              <a:gd name="connsiteX27" fmla="*/ 752475 w 2819400"/>
              <a:gd name="connsiteY27" fmla="*/ 2184400 h 6372225"/>
              <a:gd name="connsiteX28" fmla="*/ 771525 w 2819400"/>
              <a:gd name="connsiteY28" fmla="*/ 2143125 h 6372225"/>
              <a:gd name="connsiteX29" fmla="*/ 790575 w 2819400"/>
              <a:gd name="connsiteY29" fmla="*/ 2098675 h 6372225"/>
              <a:gd name="connsiteX30" fmla="*/ 806450 w 2819400"/>
              <a:gd name="connsiteY30" fmla="*/ 2047875 h 6372225"/>
              <a:gd name="connsiteX31" fmla="*/ 819150 w 2819400"/>
              <a:gd name="connsiteY31" fmla="*/ 2000250 h 6372225"/>
              <a:gd name="connsiteX32" fmla="*/ 835025 w 2819400"/>
              <a:gd name="connsiteY32" fmla="*/ 1917700 h 6372225"/>
              <a:gd name="connsiteX33" fmla="*/ 841375 w 2819400"/>
              <a:gd name="connsiteY33" fmla="*/ 1885950 h 6372225"/>
              <a:gd name="connsiteX34" fmla="*/ 831850 w 2819400"/>
              <a:gd name="connsiteY34" fmla="*/ 1863725 h 6372225"/>
              <a:gd name="connsiteX35" fmla="*/ 822325 w 2819400"/>
              <a:gd name="connsiteY35" fmla="*/ 1841500 h 6372225"/>
              <a:gd name="connsiteX36" fmla="*/ 812800 w 2819400"/>
              <a:gd name="connsiteY36" fmla="*/ 1790700 h 6372225"/>
              <a:gd name="connsiteX37" fmla="*/ 806450 w 2819400"/>
              <a:gd name="connsiteY37" fmla="*/ 1752600 h 6372225"/>
              <a:gd name="connsiteX38" fmla="*/ 803275 w 2819400"/>
              <a:gd name="connsiteY38" fmla="*/ 1733550 h 6372225"/>
              <a:gd name="connsiteX39" fmla="*/ 790575 w 2819400"/>
              <a:gd name="connsiteY39" fmla="*/ 1727200 h 6372225"/>
              <a:gd name="connsiteX40" fmla="*/ 777875 w 2819400"/>
              <a:gd name="connsiteY40" fmla="*/ 1720850 h 6372225"/>
              <a:gd name="connsiteX41" fmla="*/ 768350 w 2819400"/>
              <a:gd name="connsiteY41" fmla="*/ 1717675 h 6372225"/>
              <a:gd name="connsiteX42" fmla="*/ 1400175 w 2819400"/>
              <a:gd name="connsiteY42" fmla="*/ 0 h 6372225"/>
              <a:gd name="connsiteX43" fmla="*/ 1450975 w 2819400"/>
              <a:gd name="connsiteY43" fmla="*/ 3175 h 6372225"/>
              <a:gd name="connsiteX44" fmla="*/ 1485900 w 2819400"/>
              <a:gd name="connsiteY44" fmla="*/ 9525 h 6372225"/>
              <a:gd name="connsiteX45" fmla="*/ 1520825 w 2819400"/>
              <a:gd name="connsiteY45" fmla="*/ 19050 h 6372225"/>
              <a:gd name="connsiteX46" fmla="*/ 1562100 w 2819400"/>
              <a:gd name="connsiteY46" fmla="*/ 34925 h 6372225"/>
              <a:gd name="connsiteX47" fmla="*/ 1603375 w 2819400"/>
              <a:gd name="connsiteY47" fmla="*/ 53975 h 6372225"/>
              <a:gd name="connsiteX48" fmla="*/ 1641475 w 2819400"/>
              <a:gd name="connsiteY48" fmla="*/ 79375 h 6372225"/>
              <a:gd name="connsiteX49" fmla="*/ 1660525 w 2819400"/>
              <a:gd name="connsiteY49" fmla="*/ 98425 h 6372225"/>
              <a:gd name="connsiteX50" fmla="*/ 1679575 w 2819400"/>
              <a:gd name="connsiteY50" fmla="*/ 114300 h 6372225"/>
              <a:gd name="connsiteX51" fmla="*/ 1695450 w 2819400"/>
              <a:gd name="connsiteY51" fmla="*/ 136525 h 6372225"/>
              <a:gd name="connsiteX52" fmla="*/ 1711325 w 2819400"/>
              <a:gd name="connsiteY52" fmla="*/ 158750 h 6372225"/>
              <a:gd name="connsiteX53" fmla="*/ 1727200 w 2819400"/>
              <a:gd name="connsiteY53" fmla="*/ 184150 h 6372225"/>
              <a:gd name="connsiteX54" fmla="*/ 1739900 w 2819400"/>
              <a:gd name="connsiteY54" fmla="*/ 212725 h 6372225"/>
              <a:gd name="connsiteX55" fmla="*/ 1752600 w 2819400"/>
              <a:gd name="connsiteY55" fmla="*/ 241300 h 6372225"/>
              <a:gd name="connsiteX56" fmla="*/ 1762125 w 2819400"/>
              <a:gd name="connsiteY56" fmla="*/ 276225 h 6372225"/>
              <a:gd name="connsiteX57" fmla="*/ 1768475 w 2819400"/>
              <a:gd name="connsiteY57" fmla="*/ 311150 h 6372225"/>
              <a:gd name="connsiteX58" fmla="*/ 1774825 w 2819400"/>
              <a:gd name="connsiteY58" fmla="*/ 352425 h 6372225"/>
              <a:gd name="connsiteX59" fmla="*/ 1778000 w 2819400"/>
              <a:gd name="connsiteY59" fmla="*/ 393700 h 6372225"/>
              <a:gd name="connsiteX60" fmla="*/ 1778000 w 2819400"/>
              <a:gd name="connsiteY60" fmla="*/ 438150 h 6372225"/>
              <a:gd name="connsiteX61" fmla="*/ 1778000 w 2819400"/>
              <a:gd name="connsiteY61" fmla="*/ 488950 h 6372225"/>
              <a:gd name="connsiteX62" fmla="*/ 1771650 w 2819400"/>
              <a:gd name="connsiteY62" fmla="*/ 539750 h 6372225"/>
              <a:gd name="connsiteX63" fmla="*/ 1778000 w 2819400"/>
              <a:gd name="connsiteY63" fmla="*/ 539750 h 6372225"/>
              <a:gd name="connsiteX64" fmla="*/ 1787525 w 2819400"/>
              <a:gd name="connsiteY64" fmla="*/ 542925 h 6372225"/>
              <a:gd name="connsiteX65" fmla="*/ 1793875 w 2819400"/>
              <a:gd name="connsiteY65" fmla="*/ 546100 h 6372225"/>
              <a:gd name="connsiteX66" fmla="*/ 1803400 w 2819400"/>
              <a:gd name="connsiteY66" fmla="*/ 552450 h 6372225"/>
              <a:gd name="connsiteX67" fmla="*/ 1809750 w 2819400"/>
              <a:gd name="connsiteY67" fmla="*/ 561975 h 6372225"/>
              <a:gd name="connsiteX68" fmla="*/ 1812925 w 2819400"/>
              <a:gd name="connsiteY68" fmla="*/ 577850 h 6372225"/>
              <a:gd name="connsiteX69" fmla="*/ 1812925 w 2819400"/>
              <a:gd name="connsiteY69" fmla="*/ 596900 h 6372225"/>
              <a:gd name="connsiteX70" fmla="*/ 1838325 w 2819400"/>
              <a:gd name="connsiteY70" fmla="*/ 590550 h 6372225"/>
              <a:gd name="connsiteX71" fmla="*/ 1863725 w 2819400"/>
              <a:gd name="connsiteY71" fmla="*/ 590550 h 6372225"/>
              <a:gd name="connsiteX72" fmla="*/ 1892300 w 2819400"/>
              <a:gd name="connsiteY72" fmla="*/ 590550 h 6372225"/>
              <a:gd name="connsiteX73" fmla="*/ 1911350 w 2819400"/>
              <a:gd name="connsiteY73" fmla="*/ 587375 h 6372225"/>
              <a:gd name="connsiteX74" fmla="*/ 1936750 w 2819400"/>
              <a:gd name="connsiteY74" fmla="*/ 581025 h 6372225"/>
              <a:gd name="connsiteX75" fmla="*/ 2006600 w 2819400"/>
              <a:gd name="connsiteY75" fmla="*/ 558800 h 6372225"/>
              <a:gd name="connsiteX76" fmla="*/ 2044700 w 2819400"/>
              <a:gd name="connsiteY76" fmla="*/ 546100 h 6372225"/>
              <a:gd name="connsiteX77" fmla="*/ 2085975 w 2819400"/>
              <a:gd name="connsiteY77" fmla="*/ 536575 h 6372225"/>
              <a:gd name="connsiteX78" fmla="*/ 2127250 w 2819400"/>
              <a:gd name="connsiteY78" fmla="*/ 533400 h 6372225"/>
              <a:gd name="connsiteX79" fmla="*/ 2168525 w 2819400"/>
              <a:gd name="connsiteY79" fmla="*/ 533400 h 6372225"/>
              <a:gd name="connsiteX80" fmla="*/ 2187575 w 2819400"/>
              <a:gd name="connsiteY80" fmla="*/ 523875 h 6372225"/>
              <a:gd name="connsiteX81" fmla="*/ 2238375 w 2819400"/>
              <a:gd name="connsiteY81" fmla="*/ 504825 h 6372225"/>
              <a:gd name="connsiteX82" fmla="*/ 2317750 w 2819400"/>
              <a:gd name="connsiteY82" fmla="*/ 479425 h 6372225"/>
              <a:gd name="connsiteX83" fmla="*/ 2362200 w 2819400"/>
              <a:gd name="connsiteY83" fmla="*/ 466725 h 6372225"/>
              <a:gd name="connsiteX84" fmla="*/ 2406650 w 2819400"/>
              <a:gd name="connsiteY84" fmla="*/ 457200 h 6372225"/>
              <a:gd name="connsiteX85" fmla="*/ 2457450 w 2819400"/>
              <a:gd name="connsiteY85" fmla="*/ 450850 h 6372225"/>
              <a:gd name="connsiteX86" fmla="*/ 2505075 w 2819400"/>
              <a:gd name="connsiteY86" fmla="*/ 444500 h 6372225"/>
              <a:gd name="connsiteX87" fmla="*/ 2552700 w 2819400"/>
              <a:gd name="connsiteY87" fmla="*/ 447675 h 6372225"/>
              <a:gd name="connsiteX88" fmla="*/ 2600325 w 2819400"/>
              <a:gd name="connsiteY88" fmla="*/ 454025 h 6372225"/>
              <a:gd name="connsiteX89" fmla="*/ 2622550 w 2819400"/>
              <a:gd name="connsiteY89" fmla="*/ 460375 h 6372225"/>
              <a:gd name="connsiteX90" fmla="*/ 2644775 w 2819400"/>
              <a:gd name="connsiteY90" fmla="*/ 466725 h 6372225"/>
              <a:gd name="connsiteX91" fmla="*/ 2663825 w 2819400"/>
              <a:gd name="connsiteY91" fmla="*/ 476250 h 6372225"/>
              <a:gd name="connsiteX92" fmla="*/ 2682875 w 2819400"/>
              <a:gd name="connsiteY92" fmla="*/ 488950 h 6372225"/>
              <a:gd name="connsiteX93" fmla="*/ 2698750 w 2819400"/>
              <a:gd name="connsiteY93" fmla="*/ 501650 h 6372225"/>
              <a:gd name="connsiteX94" fmla="*/ 2717800 w 2819400"/>
              <a:gd name="connsiteY94" fmla="*/ 517525 h 6372225"/>
              <a:gd name="connsiteX95" fmla="*/ 2730500 w 2819400"/>
              <a:gd name="connsiteY95" fmla="*/ 536575 h 6372225"/>
              <a:gd name="connsiteX96" fmla="*/ 2743200 w 2819400"/>
              <a:gd name="connsiteY96" fmla="*/ 555625 h 6372225"/>
              <a:gd name="connsiteX97" fmla="*/ 2746375 w 2819400"/>
              <a:gd name="connsiteY97" fmla="*/ 577850 h 6372225"/>
              <a:gd name="connsiteX98" fmla="*/ 2755900 w 2819400"/>
              <a:gd name="connsiteY98" fmla="*/ 628650 h 6372225"/>
              <a:gd name="connsiteX99" fmla="*/ 2768600 w 2819400"/>
              <a:gd name="connsiteY99" fmla="*/ 695325 h 6372225"/>
              <a:gd name="connsiteX100" fmla="*/ 2781300 w 2819400"/>
              <a:gd name="connsiteY100" fmla="*/ 727075 h 6372225"/>
              <a:gd name="connsiteX101" fmla="*/ 2794000 w 2819400"/>
              <a:gd name="connsiteY101" fmla="*/ 758825 h 6372225"/>
              <a:gd name="connsiteX102" fmla="*/ 2803525 w 2819400"/>
              <a:gd name="connsiteY102" fmla="*/ 812800 h 6372225"/>
              <a:gd name="connsiteX103" fmla="*/ 2809875 w 2819400"/>
              <a:gd name="connsiteY103" fmla="*/ 873125 h 6372225"/>
              <a:gd name="connsiteX104" fmla="*/ 2816225 w 2819400"/>
              <a:gd name="connsiteY104" fmla="*/ 958850 h 6372225"/>
              <a:gd name="connsiteX105" fmla="*/ 2819400 w 2819400"/>
              <a:gd name="connsiteY105" fmla="*/ 1060450 h 6372225"/>
              <a:gd name="connsiteX106" fmla="*/ 2819400 w 2819400"/>
              <a:gd name="connsiteY106" fmla="*/ 1117600 h 6372225"/>
              <a:gd name="connsiteX107" fmla="*/ 2816225 w 2819400"/>
              <a:gd name="connsiteY107" fmla="*/ 1177925 h 6372225"/>
              <a:gd name="connsiteX108" fmla="*/ 2809875 w 2819400"/>
              <a:gd name="connsiteY108" fmla="*/ 1244600 h 6372225"/>
              <a:gd name="connsiteX109" fmla="*/ 2803525 w 2819400"/>
              <a:gd name="connsiteY109" fmla="*/ 1311275 h 6372225"/>
              <a:gd name="connsiteX110" fmla="*/ 2790825 w 2819400"/>
              <a:gd name="connsiteY110" fmla="*/ 1381125 h 6372225"/>
              <a:gd name="connsiteX111" fmla="*/ 2778125 w 2819400"/>
              <a:gd name="connsiteY111" fmla="*/ 1457325 h 6372225"/>
              <a:gd name="connsiteX112" fmla="*/ 2787650 w 2819400"/>
              <a:gd name="connsiteY112" fmla="*/ 1555750 h 6372225"/>
              <a:gd name="connsiteX113" fmla="*/ 2790825 w 2819400"/>
              <a:gd name="connsiteY113" fmla="*/ 1641475 h 6372225"/>
              <a:gd name="connsiteX114" fmla="*/ 2790825 w 2819400"/>
              <a:gd name="connsiteY114" fmla="*/ 1679575 h 6372225"/>
              <a:gd name="connsiteX115" fmla="*/ 2790825 w 2819400"/>
              <a:gd name="connsiteY115" fmla="*/ 1714500 h 6372225"/>
              <a:gd name="connsiteX116" fmla="*/ 2787650 w 2819400"/>
              <a:gd name="connsiteY116" fmla="*/ 1800225 h 6372225"/>
              <a:gd name="connsiteX117" fmla="*/ 2784475 w 2819400"/>
              <a:gd name="connsiteY117" fmla="*/ 1908175 h 6372225"/>
              <a:gd name="connsiteX118" fmla="*/ 2781300 w 2819400"/>
              <a:gd name="connsiteY118" fmla="*/ 1958975 h 6372225"/>
              <a:gd name="connsiteX119" fmla="*/ 2774950 w 2819400"/>
              <a:gd name="connsiteY119" fmla="*/ 2009775 h 6372225"/>
              <a:gd name="connsiteX120" fmla="*/ 2762250 w 2819400"/>
              <a:gd name="connsiteY120" fmla="*/ 2047875 h 6372225"/>
              <a:gd name="connsiteX121" fmla="*/ 2755900 w 2819400"/>
              <a:gd name="connsiteY121" fmla="*/ 2063750 h 6372225"/>
              <a:gd name="connsiteX122" fmla="*/ 2746375 w 2819400"/>
              <a:gd name="connsiteY122" fmla="*/ 2076450 h 6372225"/>
              <a:gd name="connsiteX123" fmla="*/ 2670175 w 2819400"/>
              <a:gd name="connsiteY123" fmla="*/ 2159000 h 6372225"/>
              <a:gd name="connsiteX124" fmla="*/ 2628900 w 2819400"/>
              <a:gd name="connsiteY124" fmla="*/ 2200275 h 6372225"/>
              <a:gd name="connsiteX125" fmla="*/ 2597150 w 2819400"/>
              <a:gd name="connsiteY125" fmla="*/ 2228850 h 6372225"/>
              <a:gd name="connsiteX126" fmla="*/ 2571750 w 2819400"/>
              <a:gd name="connsiteY126" fmla="*/ 2247900 h 6372225"/>
              <a:gd name="connsiteX127" fmla="*/ 2555875 w 2819400"/>
              <a:gd name="connsiteY127" fmla="*/ 2251075 h 6372225"/>
              <a:gd name="connsiteX128" fmla="*/ 2536825 w 2819400"/>
              <a:gd name="connsiteY128" fmla="*/ 2254250 h 6372225"/>
              <a:gd name="connsiteX129" fmla="*/ 2514600 w 2819400"/>
              <a:gd name="connsiteY129" fmla="*/ 2257425 h 6372225"/>
              <a:gd name="connsiteX130" fmla="*/ 2492375 w 2819400"/>
              <a:gd name="connsiteY130" fmla="*/ 2257425 h 6372225"/>
              <a:gd name="connsiteX131" fmla="*/ 2479675 w 2819400"/>
              <a:gd name="connsiteY131" fmla="*/ 2254250 h 6372225"/>
              <a:gd name="connsiteX132" fmla="*/ 2476500 w 2819400"/>
              <a:gd name="connsiteY132" fmla="*/ 2251075 h 6372225"/>
              <a:gd name="connsiteX133" fmla="*/ 2476500 w 2819400"/>
              <a:gd name="connsiteY133" fmla="*/ 2247900 h 6372225"/>
              <a:gd name="connsiteX134" fmla="*/ 2479675 w 2819400"/>
              <a:gd name="connsiteY134" fmla="*/ 2241550 h 6372225"/>
              <a:gd name="connsiteX135" fmla="*/ 2489200 w 2819400"/>
              <a:gd name="connsiteY135" fmla="*/ 2232025 h 6372225"/>
              <a:gd name="connsiteX136" fmla="*/ 2520950 w 2819400"/>
              <a:gd name="connsiteY136" fmla="*/ 2212975 h 6372225"/>
              <a:gd name="connsiteX137" fmla="*/ 2498725 w 2819400"/>
              <a:gd name="connsiteY137" fmla="*/ 2203450 h 6372225"/>
              <a:gd name="connsiteX138" fmla="*/ 2479675 w 2819400"/>
              <a:gd name="connsiteY138" fmla="*/ 2193925 h 6372225"/>
              <a:gd name="connsiteX139" fmla="*/ 2457450 w 2819400"/>
              <a:gd name="connsiteY139" fmla="*/ 2181225 h 6372225"/>
              <a:gd name="connsiteX140" fmla="*/ 2444750 w 2819400"/>
              <a:gd name="connsiteY140" fmla="*/ 2168525 h 6372225"/>
              <a:gd name="connsiteX141" fmla="*/ 2441575 w 2819400"/>
              <a:gd name="connsiteY141" fmla="*/ 2165350 h 6372225"/>
              <a:gd name="connsiteX142" fmla="*/ 2441575 w 2819400"/>
              <a:gd name="connsiteY142" fmla="*/ 2159000 h 6372225"/>
              <a:gd name="connsiteX143" fmla="*/ 2444750 w 2819400"/>
              <a:gd name="connsiteY143" fmla="*/ 2155825 h 6372225"/>
              <a:gd name="connsiteX144" fmla="*/ 2454275 w 2819400"/>
              <a:gd name="connsiteY144" fmla="*/ 2152650 h 6372225"/>
              <a:gd name="connsiteX145" fmla="*/ 2489200 w 2819400"/>
              <a:gd name="connsiteY145" fmla="*/ 2149475 h 6372225"/>
              <a:gd name="connsiteX146" fmla="*/ 2543175 w 2819400"/>
              <a:gd name="connsiteY146" fmla="*/ 2149475 h 6372225"/>
              <a:gd name="connsiteX147" fmla="*/ 2527300 w 2819400"/>
              <a:gd name="connsiteY147" fmla="*/ 2139950 h 6372225"/>
              <a:gd name="connsiteX148" fmla="*/ 2492375 w 2819400"/>
              <a:gd name="connsiteY148" fmla="*/ 2117725 h 6372225"/>
              <a:gd name="connsiteX149" fmla="*/ 2479675 w 2819400"/>
              <a:gd name="connsiteY149" fmla="*/ 2108200 h 6372225"/>
              <a:gd name="connsiteX150" fmla="*/ 2473325 w 2819400"/>
              <a:gd name="connsiteY150" fmla="*/ 2098675 h 6372225"/>
              <a:gd name="connsiteX151" fmla="*/ 2476500 w 2819400"/>
              <a:gd name="connsiteY151" fmla="*/ 2095500 h 6372225"/>
              <a:gd name="connsiteX152" fmla="*/ 2479675 w 2819400"/>
              <a:gd name="connsiteY152" fmla="*/ 2092325 h 6372225"/>
              <a:gd name="connsiteX153" fmla="*/ 2498725 w 2819400"/>
              <a:gd name="connsiteY153" fmla="*/ 2089150 h 6372225"/>
              <a:gd name="connsiteX154" fmla="*/ 2511425 w 2819400"/>
              <a:gd name="connsiteY154" fmla="*/ 2092325 h 6372225"/>
              <a:gd name="connsiteX155" fmla="*/ 2543175 w 2819400"/>
              <a:gd name="connsiteY155" fmla="*/ 2098675 h 6372225"/>
              <a:gd name="connsiteX156" fmla="*/ 2559050 w 2819400"/>
              <a:gd name="connsiteY156" fmla="*/ 2101850 h 6372225"/>
              <a:gd name="connsiteX157" fmla="*/ 2578100 w 2819400"/>
              <a:gd name="connsiteY157" fmla="*/ 2101850 h 6372225"/>
              <a:gd name="connsiteX158" fmla="*/ 2593975 w 2819400"/>
              <a:gd name="connsiteY158" fmla="*/ 2101850 h 6372225"/>
              <a:gd name="connsiteX159" fmla="*/ 2603500 w 2819400"/>
              <a:gd name="connsiteY159" fmla="*/ 2095500 h 6372225"/>
              <a:gd name="connsiteX160" fmla="*/ 2600325 w 2819400"/>
              <a:gd name="connsiteY160" fmla="*/ 2085975 h 6372225"/>
              <a:gd name="connsiteX161" fmla="*/ 2587625 w 2819400"/>
              <a:gd name="connsiteY161" fmla="*/ 2063750 h 6372225"/>
              <a:gd name="connsiteX162" fmla="*/ 2578100 w 2819400"/>
              <a:gd name="connsiteY162" fmla="*/ 2054225 h 6372225"/>
              <a:gd name="connsiteX163" fmla="*/ 2568575 w 2819400"/>
              <a:gd name="connsiteY163" fmla="*/ 2044700 h 6372225"/>
              <a:gd name="connsiteX164" fmla="*/ 2555875 w 2819400"/>
              <a:gd name="connsiteY164" fmla="*/ 2038350 h 6372225"/>
              <a:gd name="connsiteX165" fmla="*/ 2543175 w 2819400"/>
              <a:gd name="connsiteY165" fmla="*/ 2035175 h 6372225"/>
              <a:gd name="connsiteX166" fmla="*/ 2540000 w 2819400"/>
              <a:gd name="connsiteY166" fmla="*/ 2028825 h 6372225"/>
              <a:gd name="connsiteX167" fmla="*/ 2536825 w 2819400"/>
              <a:gd name="connsiteY167" fmla="*/ 2019300 h 6372225"/>
              <a:gd name="connsiteX168" fmla="*/ 2536825 w 2819400"/>
              <a:gd name="connsiteY168" fmla="*/ 2012950 h 6372225"/>
              <a:gd name="connsiteX169" fmla="*/ 2540000 w 2819400"/>
              <a:gd name="connsiteY169" fmla="*/ 2006600 h 6372225"/>
              <a:gd name="connsiteX170" fmla="*/ 2549525 w 2819400"/>
              <a:gd name="connsiteY170" fmla="*/ 2003425 h 6372225"/>
              <a:gd name="connsiteX171" fmla="*/ 2571750 w 2819400"/>
              <a:gd name="connsiteY171" fmla="*/ 2006600 h 6372225"/>
              <a:gd name="connsiteX172" fmla="*/ 2600325 w 2819400"/>
              <a:gd name="connsiteY172" fmla="*/ 2016125 h 6372225"/>
              <a:gd name="connsiteX173" fmla="*/ 2603500 w 2819400"/>
              <a:gd name="connsiteY173" fmla="*/ 2003425 h 6372225"/>
              <a:gd name="connsiteX174" fmla="*/ 2603500 w 2819400"/>
              <a:gd name="connsiteY174" fmla="*/ 1987550 h 6372225"/>
              <a:gd name="connsiteX175" fmla="*/ 2600325 w 2819400"/>
              <a:gd name="connsiteY175" fmla="*/ 1971675 h 6372225"/>
              <a:gd name="connsiteX176" fmla="*/ 2590800 w 2819400"/>
              <a:gd name="connsiteY176" fmla="*/ 1955800 h 6372225"/>
              <a:gd name="connsiteX177" fmla="*/ 2584450 w 2819400"/>
              <a:gd name="connsiteY177" fmla="*/ 1946275 h 6372225"/>
              <a:gd name="connsiteX178" fmla="*/ 2578100 w 2819400"/>
              <a:gd name="connsiteY178" fmla="*/ 1939925 h 6372225"/>
              <a:gd name="connsiteX179" fmla="*/ 2565400 w 2819400"/>
              <a:gd name="connsiteY179" fmla="*/ 1936750 h 6372225"/>
              <a:gd name="connsiteX180" fmla="*/ 2552700 w 2819400"/>
              <a:gd name="connsiteY180" fmla="*/ 1933575 h 6372225"/>
              <a:gd name="connsiteX181" fmla="*/ 2536825 w 2819400"/>
              <a:gd name="connsiteY181" fmla="*/ 1930400 h 6372225"/>
              <a:gd name="connsiteX182" fmla="*/ 2517775 w 2819400"/>
              <a:gd name="connsiteY182" fmla="*/ 1930400 h 6372225"/>
              <a:gd name="connsiteX183" fmla="*/ 2508250 w 2819400"/>
              <a:gd name="connsiteY183" fmla="*/ 1930400 h 6372225"/>
              <a:gd name="connsiteX184" fmla="*/ 2486025 w 2819400"/>
              <a:gd name="connsiteY184" fmla="*/ 1936750 h 6372225"/>
              <a:gd name="connsiteX185" fmla="*/ 2473325 w 2819400"/>
              <a:gd name="connsiteY185" fmla="*/ 1943100 h 6372225"/>
              <a:gd name="connsiteX186" fmla="*/ 2460625 w 2819400"/>
              <a:gd name="connsiteY186" fmla="*/ 1949450 h 6372225"/>
              <a:gd name="connsiteX187" fmla="*/ 2447925 w 2819400"/>
              <a:gd name="connsiteY187" fmla="*/ 1955800 h 6372225"/>
              <a:gd name="connsiteX188" fmla="*/ 2438400 w 2819400"/>
              <a:gd name="connsiteY188" fmla="*/ 1968500 h 6372225"/>
              <a:gd name="connsiteX189" fmla="*/ 2416175 w 2819400"/>
              <a:gd name="connsiteY189" fmla="*/ 1984375 h 6372225"/>
              <a:gd name="connsiteX190" fmla="*/ 2390775 w 2819400"/>
              <a:gd name="connsiteY190" fmla="*/ 2000250 h 6372225"/>
              <a:gd name="connsiteX191" fmla="*/ 2365375 w 2819400"/>
              <a:gd name="connsiteY191" fmla="*/ 2016125 h 6372225"/>
              <a:gd name="connsiteX192" fmla="*/ 2339975 w 2819400"/>
              <a:gd name="connsiteY192" fmla="*/ 2022475 h 6372225"/>
              <a:gd name="connsiteX193" fmla="*/ 2327275 w 2819400"/>
              <a:gd name="connsiteY193" fmla="*/ 2022475 h 6372225"/>
              <a:gd name="connsiteX194" fmla="*/ 2320925 w 2819400"/>
              <a:gd name="connsiteY194" fmla="*/ 2019300 h 6372225"/>
              <a:gd name="connsiteX195" fmla="*/ 2314575 w 2819400"/>
              <a:gd name="connsiteY195" fmla="*/ 2016125 h 6372225"/>
              <a:gd name="connsiteX196" fmla="*/ 2311400 w 2819400"/>
              <a:gd name="connsiteY196" fmla="*/ 2003425 h 6372225"/>
              <a:gd name="connsiteX197" fmla="*/ 2311400 w 2819400"/>
              <a:gd name="connsiteY197" fmla="*/ 1987550 h 6372225"/>
              <a:gd name="connsiteX198" fmla="*/ 2314575 w 2819400"/>
              <a:gd name="connsiteY198" fmla="*/ 1968500 h 6372225"/>
              <a:gd name="connsiteX199" fmla="*/ 2339975 w 2819400"/>
              <a:gd name="connsiteY199" fmla="*/ 1949450 h 6372225"/>
              <a:gd name="connsiteX200" fmla="*/ 2365375 w 2819400"/>
              <a:gd name="connsiteY200" fmla="*/ 1933575 h 6372225"/>
              <a:gd name="connsiteX201" fmla="*/ 2390775 w 2819400"/>
              <a:gd name="connsiteY201" fmla="*/ 1920875 h 6372225"/>
              <a:gd name="connsiteX202" fmla="*/ 2403475 w 2819400"/>
              <a:gd name="connsiteY202" fmla="*/ 1911350 h 6372225"/>
              <a:gd name="connsiteX203" fmla="*/ 2413000 w 2819400"/>
              <a:gd name="connsiteY203" fmla="*/ 1905000 h 6372225"/>
              <a:gd name="connsiteX204" fmla="*/ 2432050 w 2819400"/>
              <a:gd name="connsiteY204" fmla="*/ 1882775 h 6372225"/>
              <a:gd name="connsiteX205" fmla="*/ 2447925 w 2819400"/>
              <a:gd name="connsiteY205" fmla="*/ 1860550 h 6372225"/>
              <a:gd name="connsiteX206" fmla="*/ 2460625 w 2819400"/>
              <a:gd name="connsiteY206" fmla="*/ 1835150 h 6372225"/>
              <a:gd name="connsiteX207" fmla="*/ 2498725 w 2819400"/>
              <a:gd name="connsiteY207" fmla="*/ 1768475 h 6372225"/>
              <a:gd name="connsiteX208" fmla="*/ 2524125 w 2819400"/>
              <a:gd name="connsiteY208" fmla="*/ 1730375 h 6372225"/>
              <a:gd name="connsiteX209" fmla="*/ 2536825 w 2819400"/>
              <a:gd name="connsiteY209" fmla="*/ 1714500 h 6372225"/>
              <a:gd name="connsiteX210" fmla="*/ 2552700 w 2819400"/>
              <a:gd name="connsiteY210" fmla="*/ 1701800 h 6372225"/>
              <a:gd name="connsiteX211" fmla="*/ 2565400 w 2819400"/>
              <a:gd name="connsiteY211" fmla="*/ 1689100 h 6372225"/>
              <a:gd name="connsiteX212" fmla="*/ 2574925 w 2819400"/>
              <a:gd name="connsiteY212" fmla="*/ 1676400 h 6372225"/>
              <a:gd name="connsiteX213" fmla="*/ 2584450 w 2819400"/>
              <a:gd name="connsiteY213" fmla="*/ 1660525 h 6372225"/>
              <a:gd name="connsiteX214" fmla="*/ 2587625 w 2819400"/>
              <a:gd name="connsiteY214" fmla="*/ 1647825 h 6372225"/>
              <a:gd name="connsiteX215" fmla="*/ 2590800 w 2819400"/>
              <a:gd name="connsiteY215" fmla="*/ 1631950 h 6372225"/>
              <a:gd name="connsiteX216" fmla="*/ 2590800 w 2819400"/>
              <a:gd name="connsiteY216" fmla="*/ 1612900 h 6372225"/>
              <a:gd name="connsiteX217" fmla="*/ 2584450 w 2819400"/>
              <a:gd name="connsiteY217" fmla="*/ 1581150 h 6372225"/>
              <a:gd name="connsiteX218" fmla="*/ 2565400 w 2819400"/>
              <a:gd name="connsiteY218" fmla="*/ 1495425 h 6372225"/>
              <a:gd name="connsiteX219" fmla="*/ 2527300 w 2819400"/>
              <a:gd name="connsiteY219" fmla="*/ 1346200 h 6372225"/>
              <a:gd name="connsiteX220" fmla="*/ 2489200 w 2819400"/>
              <a:gd name="connsiteY220" fmla="*/ 1200150 h 6372225"/>
              <a:gd name="connsiteX221" fmla="*/ 2473325 w 2819400"/>
              <a:gd name="connsiteY221" fmla="*/ 1146175 h 6372225"/>
              <a:gd name="connsiteX222" fmla="*/ 2470150 w 2819400"/>
              <a:gd name="connsiteY222" fmla="*/ 1117600 h 6372225"/>
              <a:gd name="connsiteX223" fmla="*/ 2311400 w 2819400"/>
              <a:gd name="connsiteY223" fmla="*/ 1276350 h 6372225"/>
              <a:gd name="connsiteX224" fmla="*/ 2301875 w 2819400"/>
              <a:gd name="connsiteY224" fmla="*/ 1292225 h 6372225"/>
              <a:gd name="connsiteX225" fmla="*/ 2286000 w 2819400"/>
              <a:gd name="connsiteY225" fmla="*/ 1330325 h 6372225"/>
              <a:gd name="connsiteX226" fmla="*/ 2241550 w 2819400"/>
              <a:gd name="connsiteY226" fmla="*/ 1447800 h 6372225"/>
              <a:gd name="connsiteX227" fmla="*/ 2216150 w 2819400"/>
              <a:gd name="connsiteY227" fmla="*/ 1511300 h 6372225"/>
              <a:gd name="connsiteX228" fmla="*/ 2190750 w 2819400"/>
              <a:gd name="connsiteY228" fmla="*/ 1568450 h 6372225"/>
              <a:gd name="connsiteX229" fmla="*/ 2168525 w 2819400"/>
              <a:gd name="connsiteY229" fmla="*/ 1612900 h 6372225"/>
              <a:gd name="connsiteX230" fmla="*/ 2159000 w 2819400"/>
              <a:gd name="connsiteY230" fmla="*/ 1628775 h 6372225"/>
              <a:gd name="connsiteX231" fmla="*/ 2149475 w 2819400"/>
              <a:gd name="connsiteY231" fmla="*/ 1638300 h 6372225"/>
              <a:gd name="connsiteX232" fmla="*/ 2124075 w 2819400"/>
              <a:gd name="connsiteY232" fmla="*/ 1730375 h 6372225"/>
              <a:gd name="connsiteX233" fmla="*/ 2105025 w 2819400"/>
              <a:gd name="connsiteY233" fmla="*/ 1800225 h 6372225"/>
              <a:gd name="connsiteX234" fmla="*/ 2101850 w 2819400"/>
              <a:gd name="connsiteY234" fmla="*/ 1825625 h 6372225"/>
              <a:gd name="connsiteX235" fmla="*/ 2098675 w 2819400"/>
              <a:gd name="connsiteY235" fmla="*/ 1841500 h 6372225"/>
              <a:gd name="connsiteX236" fmla="*/ 2114550 w 2819400"/>
              <a:gd name="connsiteY236" fmla="*/ 1943100 h 6372225"/>
              <a:gd name="connsiteX237" fmla="*/ 2124075 w 2819400"/>
              <a:gd name="connsiteY237" fmla="*/ 2009775 h 6372225"/>
              <a:gd name="connsiteX238" fmla="*/ 2124075 w 2819400"/>
              <a:gd name="connsiteY238" fmla="*/ 2035175 h 6372225"/>
              <a:gd name="connsiteX239" fmla="*/ 2124075 w 2819400"/>
              <a:gd name="connsiteY239" fmla="*/ 2051050 h 6372225"/>
              <a:gd name="connsiteX240" fmla="*/ 2124075 w 2819400"/>
              <a:gd name="connsiteY240" fmla="*/ 2057400 h 6372225"/>
              <a:gd name="connsiteX241" fmla="*/ 2127250 w 2819400"/>
              <a:gd name="connsiteY241" fmla="*/ 2066925 h 6372225"/>
              <a:gd name="connsiteX242" fmla="*/ 2139950 w 2819400"/>
              <a:gd name="connsiteY242" fmla="*/ 2095500 h 6372225"/>
              <a:gd name="connsiteX243" fmla="*/ 2181225 w 2819400"/>
              <a:gd name="connsiteY243" fmla="*/ 2171700 h 6372225"/>
              <a:gd name="connsiteX244" fmla="*/ 2200275 w 2819400"/>
              <a:gd name="connsiteY244" fmla="*/ 2219325 h 6372225"/>
              <a:gd name="connsiteX245" fmla="*/ 2219325 w 2819400"/>
              <a:gd name="connsiteY245" fmla="*/ 2266950 h 6372225"/>
              <a:gd name="connsiteX246" fmla="*/ 2222500 w 2819400"/>
              <a:gd name="connsiteY246" fmla="*/ 2295525 h 6372225"/>
              <a:gd name="connsiteX247" fmla="*/ 2225675 w 2819400"/>
              <a:gd name="connsiteY247" fmla="*/ 2320925 h 6372225"/>
              <a:gd name="connsiteX248" fmla="*/ 2228850 w 2819400"/>
              <a:gd name="connsiteY248" fmla="*/ 2346325 h 6372225"/>
              <a:gd name="connsiteX249" fmla="*/ 2225675 w 2819400"/>
              <a:gd name="connsiteY249" fmla="*/ 2371725 h 6372225"/>
              <a:gd name="connsiteX250" fmla="*/ 2228850 w 2819400"/>
              <a:gd name="connsiteY250" fmla="*/ 2384425 h 6372225"/>
              <a:gd name="connsiteX251" fmla="*/ 2241550 w 2819400"/>
              <a:gd name="connsiteY251" fmla="*/ 2416175 h 6372225"/>
              <a:gd name="connsiteX252" fmla="*/ 2247900 w 2819400"/>
              <a:gd name="connsiteY252" fmla="*/ 2438400 h 6372225"/>
              <a:gd name="connsiteX253" fmla="*/ 2251075 w 2819400"/>
              <a:gd name="connsiteY253" fmla="*/ 2460625 h 6372225"/>
              <a:gd name="connsiteX254" fmla="*/ 2251075 w 2819400"/>
              <a:gd name="connsiteY254" fmla="*/ 2486025 h 6372225"/>
              <a:gd name="connsiteX255" fmla="*/ 2247900 w 2819400"/>
              <a:gd name="connsiteY255" fmla="*/ 2511425 h 6372225"/>
              <a:gd name="connsiteX256" fmla="*/ 2241550 w 2819400"/>
              <a:gd name="connsiteY256" fmla="*/ 2533650 h 6372225"/>
              <a:gd name="connsiteX257" fmla="*/ 2241550 w 2819400"/>
              <a:gd name="connsiteY257" fmla="*/ 2549525 h 6372225"/>
              <a:gd name="connsiteX258" fmla="*/ 2244725 w 2819400"/>
              <a:gd name="connsiteY258" fmla="*/ 2565400 h 6372225"/>
              <a:gd name="connsiteX259" fmla="*/ 2247900 w 2819400"/>
              <a:gd name="connsiteY259" fmla="*/ 2574925 h 6372225"/>
              <a:gd name="connsiteX260" fmla="*/ 2257425 w 2819400"/>
              <a:gd name="connsiteY260" fmla="*/ 2590800 h 6372225"/>
              <a:gd name="connsiteX261" fmla="*/ 2260600 w 2819400"/>
              <a:gd name="connsiteY261" fmla="*/ 2600325 h 6372225"/>
              <a:gd name="connsiteX262" fmla="*/ 2260600 w 2819400"/>
              <a:gd name="connsiteY262" fmla="*/ 2609850 h 6372225"/>
              <a:gd name="connsiteX263" fmla="*/ 2260600 w 2819400"/>
              <a:gd name="connsiteY263" fmla="*/ 2724150 h 6372225"/>
              <a:gd name="connsiteX264" fmla="*/ 2257425 w 2819400"/>
              <a:gd name="connsiteY264" fmla="*/ 2781300 h 6372225"/>
              <a:gd name="connsiteX265" fmla="*/ 2251075 w 2819400"/>
              <a:gd name="connsiteY265" fmla="*/ 2813050 h 6372225"/>
              <a:gd name="connsiteX266" fmla="*/ 2247900 w 2819400"/>
              <a:gd name="connsiteY266" fmla="*/ 2838450 h 6372225"/>
              <a:gd name="connsiteX267" fmla="*/ 2244725 w 2819400"/>
              <a:gd name="connsiteY267" fmla="*/ 2847975 h 6372225"/>
              <a:gd name="connsiteX268" fmla="*/ 2244725 w 2819400"/>
              <a:gd name="connsiteY268" fmla="*/ 2863850 h 6372225"/>
              <a:gd name="connsiteX269" fmla="*/ 2251075 w 2819400"/>
              <a:gd name="connsiteY269" fmla="*/ 2892425 h 6372225"/>
              <a:gd name="connsiteX270" fmla="*/ 2251075 w 2819400"/>
              <a:gd name="connsiteY270" fmla="*/ 2908300 h 6372225"/>
              <a:gd name="connsiteX271" fmla="*/ 2251075 w 2819400"/>
              <a:gd name="connsiteY271" fmla="*/ 2921000 h 6372225"/>
              <a:gd name="connsiteX272" fmla="*/ 2247900 w 2819400"/>
              <a:gd name="connsiteY272" fmla="*/ 2936875 h 6372225"/>
              <a:gd name="connsiteX273" fmla="*/ 2238375 w 2819400"/>
              <a:gd name="connsiteY273" fmla="*/ 2946400 h 6372225"/>
              <a:gd name="connsiteX274" fmla="*/ 2228850 w 2819400"/>
              <a:gd name="connsiteY274" fmla="*/ 2955925 h 6372225"/>
              <a:gd name="connsiteX275" fmla="*/ 2222500 w 2819400"/>
              <a:gd name="connsiteY275" fmla="*/ 2962275 h 6372225"/>
              <a:gd name="connsiteX276" fmla="*/ 2209800 w 2819400"/>
              <a:gd name="connsiteY276" fmla="*/ 2962275 h 6372225"/>
              <a:gd name="connsiteX277" fmla="*/ 2206625 w 2819400"/>
              <a:gd name="connsiteY277" fmla="*/ 2962275 h 6372225"/>
              <a:gd name="connsiteX278" fmla="*/ 2206625 w 2819400"/>
              <a:gd name="connsiteY278" fmla="*/ 2965450 h 6372225"/>
              <a:gd name="connsiteX279" fmla="*/ 2212975 w 2819400"/>
              <a:gd name="connsiteY279" fmla="*/ 2978150 h 6372225"/>
              <a:gd name="connsiteX280" fmla="*/ 2222500 w 2819400"/>
              <a:gd name="connsiteY280" fmla="*/ 2997200 h 6372225"/>
              <a:gd name="connsiteX281" fmla="*/ 2228850 w 2819400"/>
              <a:gd name="connsiteY281" fmla="*/ 3013075 h 6372225"/>
              <a:gd name="connsiteX282" fmla="*/ 2225675 w 2819400"/>
              <a:gd name="connsiteY282" fmla="*/ 3025775 h 6372225"/>
              <a:gd name="connsiteX283" fmla="*/ 2219325 w 2819400"/>
              <a:gd name="connsiteY283" fmla="*/ 3035300 h 6372225"/>
              <a:gd name="connsiteX284" fmla="*/ 2216150 w 2819400"/>
              <a:gd name="connsiteY284" fmla="*/ 3054350 h 6372225"/>
              <a:gd name="connsiteX285" fmla="*/ 2206625 w 2819400"/>
              <a:gd name="connsiteY285" fmla="*/ 3105150 h 6372225"/>
              <a:gd name="connsiteX286" fmla="*/ 2193925 w 2819400"/>
              <a:gd name="connsiteY286" fmla="*/ 3181350 h 6372225"/>
              <a:gd name="connsiteX287" fmla="*/ 2178050 w 2819400"/>
              <a:gd name="connsiteY287" fmla="*/ 3273425 h 6372225"/>
              <a:gd name="connsiteX288" fmla="*/ 2152650 w 2819400"/>
              <a:gd name="connsiteY288" fmla="*/ 3378200 h 6372225"/>
              <a:gd name="connsiteX289" fmla="*/ 2120900 w 2819400"/>
              <a:gd name="connsiteY289" fmla="*/ 3489325 h 6372225"/>
              <a:gd name="connsiteX290" fmla="*/ 2101850 w 2819400"/>
              <a:gd name="connsiteY290" fmla="*/ 3546475 h 6372225"/>
              <a:gd name="connsiteX291" fmla="*/ 2082800 w 2819400"/>
              <a:gd name="connsiteY291" fmla="*/ 3600450 h 6372225"/>
              <a:gd name="connsiteX292" fmla="*/ 2057400 w 2819400"/>
              <a:gd name="connsiteY292" fmla="*/ 3654425 h 6372225"/>
              <a:gd name="connsiteX293" fmla="*/ 2032000 w 2819400"/>
              <a:gd name="connsiteY293" fmla="*/ 3708400 h 6372225"/>
              <a:gd name="connsiteX294" fmla="*/ 1987550 w 2819400"/>
              <a:gd name="connsiteY294" fmla="*/ 3797300 h 6372225"/>
              <a:gd name="connsiteX295" fmla="*/ 1958975 w 2819400"/>
              <a:gd name="connsiteY295" fmla="*/ 3863975 h 6372225"/>
              <a:gd name="connsiteX296" fmla="*/ 1943100 w 2819400"/>
              <a:gd name="connsiteY296" fmla="*/ 3911600 h 6372225"/>
              <a:gd name="connsiteX297" fmla="*/ 1936750 w 2819400"/>
              <a:gd name="connsiteY297" fmla="*/ 3943350 h 6372225"/>
              <a:gd name="connsiteX298" fmla="*/ 1939925 w 2819400"/>
              <a:gd name="connsiteY298" fmla="*/ 3968750 h 6372225"/>
              <a:gd name="connsiteX299" fmla="*/ 1946275 w 2819400"/>
              <a:gd name="connsiteY299" fmla="*/ 3990975 h 6372225"/>
              <a:gd name="connsiteX300" fmla="*/ 1949450 w 2819400"/>
              <a:gd name="connsiteY300" fmla="*/ 4013200 h 6372225"/>
              <a:gd name="connsiteX301" fmla="*/ 1952625 w 2819400"/>
              <a:gd name="connsiteY301" fmla="*/ 4038600 h 6372225"/>
              <a:gd name="connsiteX302" fmla="*/ 1952625 w 2819400"/>
              <a:gd name="connsiteY302" fmla="*/ 4105275 h 6372225"/>
              <a:gd name="connsiteX303" fmla="*/ 1949450 w 2819400"/>
              <a:gd name="connsiteY303" fmla="*/ 4162425 h 6372225"/>
              <a:gd name="connsiteX304" fmla="*/ 1946275 w 2819400"/>
              <a:gd name="connsiteY304" fmla="*/ 4219575 h 6372225"/>
              <a:gd name="connsiteX305" fmla="*/ 1949450 w 2819400"/>
              <a:gd name="connsiteY305" fmla="*/ 4225925 h 6372225"/>
              <a:gd name="connsiteX306" fmla="*/ 1955800 w 2819400"/>
              <a:gd name="connsiteY306" fmla="*/ 4248150 h 6372225"/>
              <a:gd name="connsiteX307" fmla="*/ 1965325 w 2819400"/>
              <a:gd name="connsiteY307" fmla="*/ 4289425 h 6372225"/>
              <a:gd name="connsiteX308" fmla="*/ 1971675 w 2819400"/>
              <a:gd name="connsiteY308" fmla="*/ 4352925 h 6372225"/>
              <a:gd name="connsiteX309" fmla="*/ 1974850 w 2819400"/>
              <a:gd name="connsiteY309" fmla="*/ 4391025 h 6372225"/>
              <a:gd name="connsiteX310" fmla="*/ 1971675 w 2819400"/>
              <a:gd name="connsiteY310" fmla="*/ 4438650 h 6372225"/>
              <a:gd name="connsiteX311" fmla="*/ 1971675 w 2819400"/>
              <a:gd name="connsiteY311" fmla="*/ 4492625 h 6372225"/>
              <a:gd name="connsiteX312" fmla="*/ 1965325 w 2819400"/>
              <a:gd name="connsiteY312" fmla="*/ 4552950 h 6372225"/>
              <a:gd name="connsiteX313" fmla="*/ 1955800 w 2819400"/>
              <a:gd name="connsiteY313" fmla="*/ 4622800 h 6372225"/>
              <a:gd name="connsiteX314" fmla="*/ 1943100 w 2819400"/>
              <a:gd name="connsiteY314" fmla="*/ 4699000 h 6372225"/>
              <a:gd name="connsiteX315" fmla="*/ 1927225 w 2819400"/>
              <a:gd name="connsiteY315" fmla="*/ 4784725 h 6372225"/>
              <a:gd name="connsiteX316" fmla="*/ 1905000 w 2819400"/>
              <a:gd name="connsiteY316" fmla="*/ 4879975 h 6372225"/>
              <a:gd name="connsiteX317" fmla="*/ 1879600 w 2819400"/>
              <a:gd name="connsiteY317" fmla="*/ 4984750 h 6372225"/>
              <a:gd name="connsiteX318" fmla="*/ 1851025 w 2819400"/>
              <a:gd name="connsiteY318" fmla="*/ 5095875 h 6372225"/>
              <a:gd name="connsiteX319" fmla="*/ 1812925 w 2819400"/>
              <a:gd name="connsiteY319" fmla="*/ 5216525 h 6372225"/>
              <a:gd name="connsiteX320" fmla="*/ 1771650 w 2819400"/>
              <a:gd name="connsiteY320" fmla="*/ 5349875 h 6372225"/>
              <a:gd name="connsiteX321" fmla="*/ 1755775 w 2819400"/>
              <a:gd name="connsiteY321" fmla="*/ 5394325 h 6372225"/>
              <a:gd name="connsiteX322" fmla="*/ 1736725 w 2819400"/>
              <a:gd name="connsiteY322" fmla="*/ 5441950 h 6372225"/>
              <a:gd name="connsiteX323" fmla="*/ 1720850 w 2819400"/>
              <a:gd name="connsiteY323" fmla="*/ 5499100 h 6372225"/>
              <a:gd name="connsiteX324" fmla="*/ 1704975 w 2819400"/>
              <a:gd name="connsiteY324" fmla="*/ 5562600 h 6372225"/>
              <a:gd name="connsiteX325" fmla="*/ 1695450 w 2819400"/>
              <a:gd name="connsiteY325" fmla="*/ 5626100 h 6372225"/>
              <a:gd name="connsiteX326" fmla="*/ 1692275 w 2819400"/>
              <a:gd name="connsiteY326" fmla="*/ 5657850 h 6372225"/>
              <a:gd name="connsiteX327" fmla="*/ 1692275 w 2819400"/>
              <a:gd name="connsiteY327" fmla="*/ 5686425 h 6372225"/>
              <a:gd name="connsiteX328" fmla="*/ 1698625 w 2819400"/>
              <a:gd name="connsiteY328" fmla="*/ 5715000 h 6372225"/>
              <a:gd name="connsiteX329" fmla="*/ 1704975 w 2819400"/>
              <a:gd name="connsiteY329" fmla="*/ 5737225 h 6372225"/>
              <a:gd name="connsiteX330" fmla="*/ 1714500 w 2819400"/>
              <a:gd name="connsiteY330" fmla="*/ 5883275 h 6372225"/>
              <a:gd name="connsiteX331" fmla="*/ 1727200 w 2819400"/>
              <a:gd name="connsiteY331" fmla="*/ 6086475 h 6372225"/>
              <a:gd name="connsiteX332" fmla="*/ 1736725 w 2819400"/>
              <a:gd name="connsiteY332" fmla="*/ 6149975 h 6372225"/>
              <a:gd name="connsiteX333" fmla="*/ 1743075 w 2819400"/>
              <a:gd name="connsiteY333" fmla="*/ 6184900 h 6372225"/>
              <a:gd name="connsiteX334" fmla="*/ 1746250 w 2819400"/>
              <a:gd name="connsiteY334" fmla="*/ 6219825 h 6372225"/>
              <a:gd name="connsiteX335" fmla="*/ 1743075 w 2819400"/>
              <a:gd name="connsiteY335" fmla="*/ 6251575 h 6372225"/>
              <a:gd name="connsiteX336" fmla="*/ 1736725 w 2819400"/>
              <a:gd name="connsiteY336" fmla="*/ 6286500 h 6372225"/>
              <a:gd name="connsiteX337" fmla="*/ 1730375 w 2819400"/>
              <a:gd name="connsiteY337" fmla="*/ 6302375 h 6372225"/>
              <a:gd name="connsiteX338" fmla="*/ 1724025 w 2819400"/>
              <a:gd name="connsiteY338" fmla="*/ 6315075 h 6372225"/>
              <a:gd name="connsiteX339" fmla="*/ 1714500 w 2819400"/>
              <a:gd name="connsiteY339" fmla="*/ 6327775 h 6372225"/>
              <a:gd name="connsiteX340" fmla="*/ 1701800 w 2819400"/>
              <a:gd name="connsiteY340" fmla="*/ 6340475 h 6372225"/>
              <a:gd name="connsiteX341" fmla="*/ 1622425 w 2819400"/>
              <a:gd name="connsiteY341" fmla="*/ 6353175 h 6372225"/>
              <a:gd name="connsiteX342" fmla="*/ 1539875 w 2819400"/>
              <a:gd name="connsiteY342" fmla="*/ 6365875 h 6372225"/>
              <a:gd name="connsiteX343" fmla="*/ 1447800 w 2819400"/>
              <a:gd name="connsiteY343" fmla="*/ 6372225 h 6372225"/>
              <a:gd name="connsiteX344" fmla="*/ 1400175 w 2819400"/>
              <a:gd name="connsiteY344" fmla="*/ 6372225 h 6372225"/>
              <a:gd name="connsiteX345" fmla="*/ 1355725 w 2819400"/>
              <a:gd name="connsiteY345" fmla="*/ 6372225 h 6372225"/>
              <a:gd name="connsiteX346" fmla="*/ 1314450 w 2819400"/>
              <a:gd name="connsiteY346" fmla="*/ 6369050 h 6372225"/>
              <a:gd name="connsiteX347" fmla="*/ 1276350 w 2819400"/>
              <a:gd name="connsiteY347" fmla="*/ 6359525 h 6372225"/>
              <a:gd name="connsiteX348" fmla="*/ 1244600 w 2819400"/>
              <a:gd name="connsiteY348" fmla="*/ 6350000 h 6372225"/>
              <a:gd name="connsiteX349" fmla="*/ 1231900 w 2819400"/>
              <a:gd name="connsiteY349" fmla="*/ 6343650 h 6372225"/>
              <a:gd name="connsiteX350" fmla="*/ 1222375 w 2819400"/>
              <a:gd name="connsiteY350" fmla="*/ 6334125 h 6372225"/>
              <a:gd name="connsiteX351" fmla="*/ 1212850 w 2819400"/>
              <a:gd name="connsiteY351" fmla="*/ 6324600 h 6372225"/>
              <a:gd name="connsiteX352" fmla="*/ 1206500 w 2819400"/>
              <a:gd name="connsiteY352" fmla="*/ 6315075 h 6372225"/>
              <a:gd name="connsiteX353" fmla="*/ 1203325 w 2819400"/>
              <a:gd name="connsiteY353" fmla="*/ 6302375 h 6372225"/>
              <a:gd name="connsiteX354" fmla="*/ 1203325 w 2819400"/>
              <a:gd name="connsiteY354" fmla="*/ 6289675 h 6372225"/>
              <a:gd name="connsiteX355" fmla="*/ 1209675 w 2819400"/>
              <a:gd name="connsiteY355" fmla="*/ 6257925 h 6372225"/>
              <a:gd name="connsiteX356" fmla="*/ 1216025 w 2819400"/>
              <a:gd name="connsiteY356" fmla="*/ 6226175 h 6372225"/>
              <a:gd name="connsiteX357" fmla="*/ 1225550 w 2819400"/>
              <a:gd name="connsiteY357" fmla="*/ 6184900 h 6372225"/>
              <a:gd name="connsiteX358" fmla="*/ 1241425 w 2819400"/>
              <a:gd name="connsiteY358" fmla="*/ 6143625 h 6372225"/>
              <a:gd name="connsiteX359" fmla="*/ 1257300 w 2819400"/>
              <a:gd name="connsiteY359" fmla="*/ 6102350 h 6372225"/>
              <a:gd name="connsiteX360" fmla="*/ 1279525 w 2819400"/>
              <a:gd name="connsiteY360" fmla="*/ 6064250 h 6372225"/>
              <a:gd name="connsiteX361" fmla="*/ 1292225 w 2819400"/>
              <a:gd name="connsiteY361" fmla="*/ 6048375 h 6372225"/>
              <a:gd name="connsiteX362" fmla="*/ 1304925 w 2819400"/>
              <a:gd name="connsiteY362" fmla="*/ 6035675 h 6372225"/>
              <a:gd name="connsiteX363" fmla="*/ 1327150 w 2819400"/>
              <a:gd name="connsiteY363" fmla="*/ 5956300 h 6372225"/>
              <a:gd name="connsiteX364" fmla="*/ 1346200 w 2819400"/>
              <a:gd name="connsiteY364" fmla="*/ 5889625 h 6372225"/>
              <a:gd name="connsiteX365" fmla="*/ 1358900 w 2819400"/>
              <a:gd name="connsiteY365" fmla="*/ 5826125 h 6372225"/>
              <a:gd name="connsiteX366" fmla="*/ 1365250 w 2819400"/>
              <a:gd name="connsiteY366" fmla="*/ 5775325 h 6372225"/>
              <a:gd name="connsiteX367" fmla="*/ 1377950 w 2819400"/>
              <a:gd name="connsiteY367" fmla="*/ 5727700 h 6372225"/>
              <a:gd name="connsiteX368" fmla="*/ 1384300 w 2819400"/>
              <a:gd name="connsiteY368" fmla="*/ 5702300 h 6372225"/>
              <a:gd name="connsiteX369" fmla="*/ 1397000 w 2819400"/>
              <a:gd name="connsiteY369" fmla="*/ 5680075 h 6372225"/>
              <a:gd name="connsiteX370" fmla="*/ 1409700 w 2819400"/>
              <a:gd name="connsiteY370" fmla="*/ 5657850 h 6372225"/>
              <a:gd name="connsiteX371" fmla="*/ 1425575 w 2819400"/>
              <a:gd name="connsiteY371" fmla="*/ 5632450 h 6372225"/>
              <a:gd name="connsiteX372" fmla="*/ 1435100 w 2819400"/>
              <a:gd name="connsiteY372" fmla="*/ 5619750 h 6372225"/>
              <a:gd name="connsiteX373" fmla="*/ 1441450 w 2819400"/>
              <a:gd name="connsiteY373" fmla="*/ 5600700 h 6372225"/>
              <a:gd name="connsiteX374" fmla="*/ 1457325 w 2819400"/>
              <a:gd name="connsiteY374" fmla="*/ 5553075 h 6372225"/>
              <a:gd name="connsiteX375" fmla="*/ 1466850 w 2819400"/>
              <a:gd name="connsiteY375" fmla="*/ 5495925 h 6372225"/>
              <a:gd name="connsiteX376" fmla="*/ 1476375 w 2819400"/>
              <a:gd name="connsiteY376" fmla="*/ 5432425 h 6372225"/>
              <a:gd name="connsiteX377" fmla="*/ 1489075 w 2819400"/>
              <a:gd name="connsiteY377" fmla="*/ 5305425 h 6372225"/>
              <a:gd name="connsiteX378" fmla="*/ 1498600 w 2819400"/>
              <a:gd name="connsiteY378" fmla="*/ 5210175 h 6372225"/>
              <a:gd name="connsiteX379" fmla="*/ 1498600 w 2819400"/>
              <a:gd name="connsiteY379" fmla="*/ 5153025 h 6372225"/>
              <a:gd name="connsiteX380" fmla="*/ 1495425 w 2819400"/>
              <a:gd name="connsiteY380" fmla="*/ 5054600 h 6372225"/>
              <a:gd name="connsiteX381" fmla="*/ 1495425 w 2819400"/>
              <a:gd name="connsiteY381" fmla="*/ 4924425 h 6372225"/>
              <a:gd name="connsiteX382" fmla="*/ 1495425 w 2819400"/>
              <a:gd name="connsiteY382" fmla="*/ 4781550 h 6372225"/>
              <a:gd name="connsiteX383" fmla="*/ 1498600 w 2819400"/>
              <a:gd name="connsiteY383" fmla="*/ 4632325 h 6372225"/>
              <a:gd name="connsiteX384" fmla="*/ 1501775 w 2819400"/>
              <a:gd name="connsiteY384" fmla="*/ 4562475 h 6372225"/>
              <a:gd name="connsiteX385" fmla="*/ 1504950 w 2819400"/>
              <a:gd name="connsiteY385" fmla="*/ 4495800 h 6372225"/>
              <a:gd name="connsiteX386" fmla="*/ 1514475 w 2819400"/>
              <a:gd name="connsiteY386" fmla="*/ 4432300 h 6372225"/>
              <a:gd name="connsiteX387" fmla="*/ 1524000 w 2819400"/>
              <a:gd name="connsiteY387" fmla="*/ 4378325 h 6372225"/>
              <a:gd name="connsiteX388" fmla="*/ 1536700 w 2819400"/>
              <a:gd name="connsiteY388" fmla="*/ 4330700 h 6372225"/>
              <a:gd name="connsiteX389" fmla="*/ 1549400 w 2819400"/>
              <a:gd name="connsiteY389" fmla="*/ 4295775 h 6372225"/>
              <a:gd name="connsiteX390" fmla="*/ 1549400 w 2819400"/>
              <a:gd name="connsiteY390" fmla="*/ 4279900 h 6372225"/>
              <a:gd name="connsiteX391" fmla="*/ 1546225 w 2819400"/>
              <a:gd name="connsiteY391" fmla="*/ 4238625 h 6372225"/>
              <a:gd name="connsiteX392" fmla="*/ 1539875 w 2819400"/>
              <a:gd name="connsiteY392" fmla="*/ 4184650 h 6372225"/>
              <a:gd name="connsiteX393" fmla="*/ 1533525 w 2819400"/>
              <a:gd name="connsiteY393" fmla="*/ 4156075 h 6372225"/>
              <a:gd name="connsiteX394" fmla="*/ 1524000 w 2819400"/>
              <a:gd name="connsiteY394" fmla="*/ 4130675 h 6372225"/>
              <a:gd name="connsiteX395" fmla="*/ 1511300 w 2819400"/>
              <a:gd name="connsiteY395" fmla="*/ 4060825 h 6372225"/>
              <a:gd name="connsiteX396" fmla="*/ 1501775 w 2819400"/>
              <a:gd name="connsiteY396" fmla="*/ 3994150 h 6372225"/>
              <a:gd name="connsiteX397" fmla="*/ 1498600 w 2819400"/>
              <a:gd name="connsiteY397" fmla="*/ 3959225 h 6372225"/>
              <a:gd name="connsiteX398" fmla="*/ 1498600 w 2819400"/>
              <a:gd name="connsiteY398" fmla="*/ 3924300 h 6372225"/>
              <a:gd name="connsiteX399" fmla="*/ 1498600 w 2819400"/>
              <a:gd name="connsiteY399" fmla="*/ 3902075 h 6372225"/>
              <a:gd name="connsiteX400" fmla="*/ 1501775 w 2819400"/>
              <a:gd name="connsiteY400" fmla="*/ 3879850 h 6372225"/>
              <a:gd name="connsiteX401" fmla="*/ 1508125 w 2819400"/>
              <a:gd name="connsiteY401" fmla="*/ 3860800 h 6372225"/>
              <a:gd name="connsiteX402" fmla="*/ 1517650 w 2819400"/>
              <a:gd name="connsiteY402" fmla="*/ 3844925 h 6372225"/>
              <a:gd name="connsiteX403" fmla="*/ 1504950 w 2819400"/>
              <a:gd name="connsiteY403" fmla="*/ 3784600 h 6372225"/>
              <a:gd name="connsiteX404" fmla="*/ 1479550 w 2819400"/>
              <a:gd name="connsiteY404" fmla="*/ 3654425 h 6372225"/>
              <a:gd name="connsiteX405" fmla="*/ 1466850 w 2819400"/>
              <a:gd name="connsiteY405" fmla="*/ 3578225 h 6372225"/>
              <a:gd name="connsiteX406" fmla="*/ 1454150 w 2819400"/>
              <a:gd name="connsiteY406" fmla="*/ 3511550 h 6372225"/>
              <a:gd name="connsiteX407" fmla="*/ 1450975 w 2819400"/>
              <a:gd name="connsiteY407" fmla="*/ 3454400 h 6372225"/>
              <a:gd name="connsiteX408" fmla="*/ 1450975 w 2819400"/>
              <a:gd name="connsiteY408" fmla="*/ 3432175 h 6372225"/>
              <a:gd name="connsiteX409" fmla="*/ 1450975 w 2819400"/>
              <a:gd name="connsiteY409" fmla="*/ 3419475 h 6372225"/>
              <a:gd name="connsiteX410" fmla="*/ 1447800 w 2819400"/>
              <a:gd name="connsiteY410" fmla="*/ 3381375 h 6372225"/>
              <a:gd name="connsiteX411" fmla="*/ 1444625 w 2819400"/>
              <a:gd name="connsiteY411" fmla="*/ 3352800 h 6372225"/>
              <a:gd name="connsiteX412" fmla="*/ 1444625 w 2819400"/>
              <a:gd name="connsiteY412" fmla="*/ 3330575 h 6372225"/>
              <a:gd name="connsiteX413" fmla="*/ 1444625 w 2819400"/>
              <a:gd name="connsiteY413" fmla="*/ 3321050 h 6372225"/>
              <a:gd name="connsiteX414" fmla="*/ 1441450 w 2819400"/>
              <a:gd name="connsiteY414" fmla="*/ 3305175 h 6372225"/>
              <a:gd name="connsiteX415" fmla="*/ 1438275 w 2819400"/>
              <a:gd name="connsiteY415" fmla="*/ 3286125 h 6372225"/>
              <a:gd name="connsiteX416" fmla="*/ 1428750 w 2819400"/>
              <a:gd name="connsiteY416" fmla="*/ 3270250 h 6372225"/>
              <a:gd name="connsiteX417" fmla="*/ 1419225 w 2819400"/>
              <a:gd name="connsiteY417" fmla="*/ 3254375 h 6372225"/>
              <a:gd name="connsiteX418" fmla="*/ 1409700 w 2819400"/>
              <a:gd name="connsiteY418" fmla="*/ 3244850 h 6372225"/>
              <a:gd name="connsiteX419" fmla="*/ 1403350 w 2819400"/>
              <a:gd name="connsiteY419" fmla="*/ 3241675 h 6372225"/>
              <a:gd name="connsiteX420" fmla="*/ 1393825 w 2819400"/>
              <a:gd name="connsiteY420" fmla="*/ 3241675 h 6372225"/>
              <a:gd name="connsiteX421" fmla="*/ 1387475 w 2819400"/>
              <a:gd name="connsiteY421" fmla="*/ 3244850 h 6372225"/>
              <a:gd name="connsiteX422" fmla="*/ 1381125 w 2819400"/>
              <a:gd name="connsiteY422" fmla="*/ 3248025 h 6372225"/>
              <a:gd name="connsiteX423" fmla="*/ 1374775 w 2819400"/>
              <a:gd name="connsiteY423" fmla="*/ 3257550 h 6372225"/>
              <a:gd name="connsiteX424" fmla="*/ 1368425 w 2819400"/>
              <a:gd name="connsiteY424" fmla="*/ 3267075 h 6372225"/>
              <a:gd name="connsiteX425" fmla="*/ 1355725 w 2819400"/>
              <a:gd name="connsiteY425" fmla="*/ 3298825 h 6372225"/>
              <a:gd name="connsiteX426" fmla="*/ 1346200 w 2819400"/>
              <a:gd name="connsiteY426" fmla="*/ 3336925 h 6372225"/>
              <a:gd name="connsiteX427" fmla="*/ 1336675 w 2819400"/>
              <a:gd name="connsiteY427" fmla="*/ 3375025 h 6372225"/>
              <a:gd name="connsiteX428" fmla="*/ 1327150 w 2819400"/>
              <a:gd name="connsiteY428" fmla="*/ 3454400 h 6372225"/>
              <a:gd name="connsiteX429" fmla="*/ 1317625 w 2819400"/>
              <a:gd name="connsiteY429" fmla="*/ 3505200 h 6372225"/>
              <a:gd name="connsiteX430" fmla="*/ 1317625 w 2819400"/>
              <a:gd name="connsiteY430" fmla="*/ 3511550 h 6372225"/>
              <a:gd name="connsiteX431" fmla="*/ 1301750 w 2819400"/>
              <a:gd name="connsiteY431" fmla="*/ 3568700 h 6372225"/>
              <a:gd name="connsiteX432" fmla="*/ 1273175 w 2819400"/>
              <a:gd name="connsiteY432" fmla="*/ 3676650 h 6372225"/>
              <a:gd name="connsiteX433" fmla="*/ 1254125 w 2819400"/>
              <a:gd name="connsiteY433" fmla="*/ 3736975 h 6372225"/>
              <a:gd name="connsiteX434" fmla="*/ 1238250 w 2819400"/>
              <a:gd name="connsiteY434" fmla="*/ 3787775 h 6372225"/>
              <a:gd name="connsiteX435" fmla="*/ 1219200 w 2819400"/>
              <a:gd name="connsiteY435" fmla="*/ 3829050 h 6372225"/>
              <a:gd name="connsiteX436" fmla="*/ 1212850 w 2819400"/>
              <a:gd name="connsiteY436" fmla="*/ 3841750 h 6372225"/>
              <a:gd name="connsiteX437" fmla="*/ 1203325 w 2819400"/>
              <a:gd name="connsiteY437" fmla="*/ 3848100 h 6372225"/>
              <a:gd name="connsiteX438" fmla="*/ 1158875 w 2819400"/>
              <a:gd name="connsiteY438" fmla="*/ 3937000 h 6372225"/>
              <a:gd name="connsiteX439" fmla="*/ 1123950 w 2819400"/>
              <a:gd name="connsiteY439" fmla="*/ 4000500 h 6372225"/>
              <a:gd name="connsiteX440" fmla="*/ 1108075 w 2819400"/>
              <a:gd name="connsiteY440" fmla="*/ 4029075 h 6372225"/>
              <a:gd name="connsiteX441" fmla="*/ 1098550 w 2819400"/>
              <a:gd name="connsiteY441" fmla="*/ 4044950 h 6372225"/>
              <a:gd name="connsiteX442" fmla="*/ 1098550 w 2819400"/>
              <a:gd name="connsiteY442" fmla="*/ 4057650 h 6372225"/>
              <a:gd name="connsiteX443" fmla="*/ 1095375 w 2819400"/>
              <a:gd name="connsiteY443" fmla="*/ 4089400 h 6372225"/>
              <a:gd name="connsiteX444" fmla="*/ 1098550 w 2819400"/>
              <a:gd name="connsiteY444" fmla="*/ 4137025 h 6372225"/>
              <a:gd name="connsiteX445" fmla="*/ 1104900 w 2819400"/>
              <a:gd name="connsiteY445" fmla="*/ 4165600 h 6372225"/>
              <a:gd name="connsiteX446" fmla="*/ 1108075 w 2819400"/>
              <a:gd name="connsiteY446" fmla="*/ 4194175 h 6372225"/>
              <a:gd name="connsiteX447" fmla="*/ 1111250 w 2819400"/>
              <a:gd name="connsiteY447" fmla="*/ 4210050 h 6372225"/>
              <a:gd name="connsiteX448" fmla="*/ 1114425 w 2819400"/>
              <a:gd name="connsiteY448" fmla="*/ 4229100 h 6372225"/>
              <a:gd name="connsiteX449" fmla="*/ 1111250 w 2819400"/>
              <a:gd name="connsiteY449" fmla="*/ 4276725 h 6372225"/>
              <a:gd name="connsiteX450" fmla="*/ 1101725 w 2819400"/>
              <a:gd name="connsiteY450" fmla="*/ 4333875 h 6372225"/>
              <a:gd name="connsiteX451" fmla="*/ 1089025 w 2819400"/>
              <a:gd name="connsiteY451" fmla="*/ 4394200 h 6372225"/>
              <a:gd name="connsiteX452" fmla="*/ 1076325 w 2819400"/>
              <a:gd name="connsiteY452" fmla="*/ 4454525 h 6372225"/>
              <a:gd name="connsiteX453" fmla="*/ 1060450 w 2819400"/>
              <a:gd name="connsiteY453" fmla="*/ 4514850 h 6372225"/>
              <a:gd name="connsiteX454" fmla="*/ 1025525 w 2819400"/>
              <a:gd name="connsiteY454" fmla="*/ 4616450 h 6372225"/>
              <a:gd name="connsiteX455" fmla="*/ 1012825 w 2819400"/>
              <a:gd name="connsiteY455" fmla="*/ 4657725 h 6372225"/>
              <a:gd name="connsiteX456" fmla="*/ 1003300 w 2819400"/>
              <a:gd name="connsiteY456" fmla="*/ 4695825 h 6372225"/>
              <a:gd name="connsiteX457" fmla="*/ 996950 w 2819400"/>
              <a:gd name="connsiteY457" fmla="*/ 4730750 h 6372225"/>
              <a:gd name="connsiteX458" fmla="*/ 993775 w 2819400"/>
              <a:gd name="connsiteY458" fmla="*/ 4765675 h 6372225"/>
              <a:gd name="connsiteX459" fmla="*/ 993775 w 2819400"/>
              <a:gd name="connsiteY459" fmla="*/ 4797425 h 6372225"/>
              <a:gd name="connsiteX460" fmla="*/ 996950 w 2819400"/>
              <a:gd name="connsiteY460" fmla="*/ 4832350 h 6372225"/>
              <a:gd name="connsiteX461" fmla="*/ 1003300 w 2819400"/>
              <a:gd name="connsiteY461" fmla="*/ 4864100 h 6372225"/>
              <a:gd name="connsiteX462" fmla="*/ 1012825 w 2819400"/>
              <a:gd name="connsiteY462" fmla="*/ 4895850 h 6372225"/>
              <a:gd name="connsiteX463" fmla="*/ 1060450 w 2819400"/>
              <a:gd name="connsiteY463" fmla="*/ 5064125 h 6372225"/>
              <a:gd name="connsiteX464" fmla="*/ 1085850 w 2819400"/>
              <a:gd name="connsiteY464" fmla="*/ 5153025 h 6372225"/>
              <a:gd name="connsiteX465" fmla="*/ 1092200 w 2819400"/>
              <a:gd name="connsiteY465" fmla="*/ 5187950 h 6372225"/>
              <a:gd name="connsiteX466" fmla="*/ 1098550 w 2819400"/>
              <a:gd name="connsiteY466" fmla="*/ 5219700 h 6372225"/>
              <a:gd name="connsiteX467" fmla="*/ 1098550 w 2819400"/>
              <a:gd name="connsiteY467" fmla="*/ 5241925 h 6372225"/>
              <a:gd name="connsiteX468" fmla="*/ 1095375 w 2819400"/>
              <a:gd name="connsiteY468" fmla="*/ 5264150 h 6372225"/>
              <a:gd name="connsiteX469" fmla="*/ 1085850 w 2819400"/>
              <a:gd name="connsiteY469" fmla="*/ 5283200 h 6372225"/>
              <a:gd name="connsiteX470" fmla="*/ 1076325 w 2819400"/>
              <a:gd name="connsiteY470" fmla="*/ 5302250 h 6372225"/>
              <a:gd name="connsiteX471" fmla="*/ 1066800 w 2819400"/>
              <a:gd name="connsiteY471" fmla="*/ 5324475 h 6372225"/>
              <a:gd name="connsiteX472" fmla="*/ 1060450 w 2819400"/>
              <a:gd name="connsiteY472" fmla="*/ 5349875 h 6372225"/>
              <a:gd name="connsiteX473" fmla="*/ 1054100 w 2819400"/>
              <a:gd name="connsiteY473" fmla="*/ 5378450 h 6372225"/>
              <a:gd name="connsiteX474" fmla="*/ 1047750 w 2819400"/>
              <a:gd name="connsiteY474" fmla="*/ 5413375 h 6372225"/>
              <a:gd name="connsiteX475" fmla="*/ 1050925 w 2819400"/>
              <a:gd name="connsiteY475" fmla="*/ 5489575 h 6372225"/>
              <a:gd name="connsiteX476" fmla="*/ 1050925 w 2819400"/>
              <a:gd name="connsiteY476" fmla="*/ 5521325 h 6372225"/>
              <a:gd name="connsiteX477" fmla="*/ 1050925 w 2819400"/>
              <a:gd name="connsiteY477" fmla="*/ 5549900 h 6372225"/>
              <a:gd name="connsiteX478" fmla="*/ 1044575 w 2819400"/>
              <a:gd name="connsiteY478" fmla="*/ 5578475 h 6372225"/>
              <a:gd name="connsiteX479" fmla="*/ 1035050 w 2819400"/>
              <a:gd name="connsiteY479" fmla="*/ 5603875 h 6372225"/>
              <a:gd name="connsiteX480" fmla="*/ 1019175 w 2819400"/>
              <a:gd name="connsiteY480" fmla="*/ 5626100 h 6372225"/>
              <a:gd name="connsiteX481" fmla="*/ 996950 w 2819400"/>
              <a:gd name="connsiteY481" fmla="*/ 5648325 h 6372225"/>
              <a:gd name="connsiteX482" fmla="*/ 930275 w 2819400"/>
              <a:gd name="connsiteY482" fmla="*/ 5654675 h 6372225"/>
              <a:gd name="connsiteX483" fmla="*/ 863600 w 2819400"/>
              <a:gd name="connsiteY483" fmla="*/ 5657850 h 6372225"/>
              <a:gd name="connsiteX484" fmla="*/ 787400 w 2819400"/>
              <a:gd name="connsiteY484" fmla="*/ 5657850 h 6372225"/>
              <a:gd name="connsiteX485" fmla="*/ 749300 w 2819400"/>
              <a:gd name="connsiteY485" fmla="*/ 5654675 h 6372225"/>
              <a:gd name="connsiteX486" fmla="*/ 714375 w 2819400"/>
              <a:gd name="connsiteY486" fmla="*/ 5648325 h 6372225"/>
              <a:gd name="connsiteX487" fmla="*/ 682625 w 2819400"/>
              <a:gd name="connsiteY487" fmla="*/ 5641975 h 6372225"/>
              <a:gd name="connsiteX488" fmla="*/ 657225 w 2819400"/>
              <a:gd name="connsiteY488" fmla="*/ 5632450 h 6372225"/>
              <a:gd name="connsiteX489" fmla="*/ 635000 w 2819400"/>
              <a:gd name="connsiteY489" fmla="*/ 5616575 h 6372225"/>
              <a:gd name="connsiteX490" fmla="*/ 628650 w 2819400"/>
              <a:gd name="connsiteY490" fmla="*/ 5607050 h 6372225"/>
              <a:gd name="connsiteX491" fmla="*/ 622300 w 2819400"/>
              <a:gd name="connsiteY491" fmla="*/ 5597525 h 6372225"/>
              <a:gd name="connsiteX492" fmla="*/ 619125 w 2819400"/>
              <a:gd name="connsiteY492" fmla="*/ 5588000 h 6372225"/>
              <a:gd name="connsiteX493" fmla="*/ 619125 w 2819400"/>
              <a:gd name="connsiteY493" fmla="*/ 5578475 h 6372225"/>
              <a:gd name="connsiteX494" fmla="*/ 619125 w 2819400"/>
              <a:gd name="connsiteY494" fmla="*/ 5565775 h 6372225"/>
              <a:gd name="connsiteX495" fmla="*/ 622300 w 2819400"/>
              <a:gd name="connsiteY495" fmla="*/ 5549900 h 6372225"/>
              <a:gd name="connsiteX496" fmla="*/ 657225 w 2819400"/>
              <a:gd name="connsiteY496" fmla="*/ 5448300 h 6372225"/>
              <a:gd name="connsiteX497" fmla="*/ 685800 w 2819400"/>
              <a:gd name="connsiteY497" fmla="*/ 5362575 h 6372225"/>
              <a:gd name="connsiteX498" fmla="*/ 714375 w 2819400"/>
              <a:gd name="connsiteY498" fmla="*/ 5292725 h 6372225"/>
              <a:gd name="connsiteX499" fmla="*/ 742950 w 2819400"/>
              <a:gd name="connsiteY499" fmla="*/ 5226050 h 6372225"/>
              <a:gd name="connsiteX500" fmla="*/ 758825 w 2819400"/>
              <a:gd name="connsiteY500" fmla="*/ 5184775 h 6372225"/>
              <a:gd name="connsiteX501" fmla="*/ 771525 w 2819400"/>
              <a:gd name="connsiteY501" fmla="*/ 5137150 h 6372225"/>
              <a:gd name="connsiteX502" fmla="*/ 784225 w 2819400"/>
              <a:gd name="connsiteY502" fmla="*/ 5086350 h 6372225"/>
              <a:gd name="connsiteX503" fmla="*/ 793750 w 2819400"/>
              <a:gd name="connsiteY503" fmla="*/ 5035550 h 6372225"/>
              <a:gd name="connsiteX504" fmla="*/ 796925 w 2819400"/>
              <a:gd name="connsiteY504" fmla="*/ 4987925 h 6372225"/>
              <a:gd name="connsiteX505" fmla="*/ 796925 w 2819400"/>
              <a:gd name="connsiteY505" fmla="*/ 4965700 h 6372225"/>
              <a:gd name="connsiteX506" fmla="*/ 793750 w 2819400"/>
              <a:gd name="connsiteY506" fmla="*/ 4943475 h 6372225"/>
              <a:gd name="connsiteX507" fmla="*/ 768350 w 2819400"/>
              <a:gd name="connsiteY507" fmla="*/ 4838700 h 6372225"/>
              <a:gd name="connsiteX508" fmla="*/ 736600 w 2819400"/>
              <a:gd name="connsiteY508" fmla="*/ 4708525 h 6372225"/>
              <a:gd name="connsiteX509" fmla="*/ 701675 w 2819400"/>
              <a:gd name="connsiteY509" fmla="*/ 4591050 h 6372225"/>
              <a:gd name="connsiteX510" fmla="*/ 676275 w 2819400"/>
              <a:gd name="connsiteY510" fmla="*/ 4508500 h 6372225"/>
              <a:gd name="connsiteX511" fmla="*/ 666750 w 2819400"/>
              <a:gd name="connsiteY511" fmla="*/ 4473575 h 6372225"/>
              <a:gd name="connsiteX512" fmla="*/ 657225 w 2819400"/>
              <a:gd name="connsiteY512" fmla="*/ 4425950 h 6372225"/>
              <a:gd name="connsiteX513" fmla="*/ 647700 w 2819400"/>
              <a:gd name="connsiteY513" fmla="*/ 4371975 h 6372225"/>
              <a:gd name="connsiteX514" fmla="*/ 644525 w 2819400"/>
              <a:gd name="connsiteY514" fmla="*/ 4311650 h 6372225"/>
              <a:gd name="connsiteX515" fmla="*/ 644525 w 2819400"/>
              <a:gd name="connsiteY515" fmla="*/ 4244975 h 6372225"/>
              <a:gd name="connsiteX516" fmla="*/ 647700 w 2819400"/>
              <a:gd name="connsiteY516" fmla="*/ 4210050 h 6372225"/>
              <a:gd name="connsiteX517" fmla="*/ 654050 w 2819400"/>
              <a:gd name="connsiteY517" fmla="*/ 4178300 h 6372225"/>
              <a:gd name="connsiteX518" fmla="*/ 660400 w 2819400"/>
              <a:gd name="connsiteY518" fmla="*/ 4143375 h 6372225"/>
              <a:gd name="connsiteX519" fmla="*/ 669925 w 2819400"/>
              <a:gd name="connsiteY519" fmla="*/ 4111625 h 6372225"/>
              <a:gd name="connsiteX520" fmla="*/ 682625 w 2819400"/>
              <a:gd name="connsiteY520" fmla="*/ 4079875 h 6372225"/>
              <a:gd name="connsiteX521" fmla="*/ 698500 w 2819400"/>
              <a:gd name="connsiteY521" fmla="*/ 4051300 h 6372225"/>
              <a:gd name="connsiteX522" fmla="*/ 701675 w 2819400"/>
              <a:gd name="connsiteY522" fmla="*/ 4016375 h 6372225"/>
              <a:gd name="connsiteX523" fmla="*/ 704850 w 2819400"/>
              <a:gd name="connsiteY523" fmla="*/ 3933825 h 6372225"/>
              <a:gd name="connsiteX524" fmla="*/ 704850 w 2819400"/>
              <a:gd name="connsiteY524" fmla="*/ 3844925 h 6372225"/>
              <a:gd name="connsiteX525" fmla="*/ 701675 w 2819400"/>
              <a:gd name="connsiteY525" fmla="*/ 3810000 h 6372225"/>
              <a:gd name="connsiteX526" fmla="*/ 695325 w 2819400"/>
              <a:gd name="connsiteY526" fmla="*/ 3787775 h 6372225"/>
              <a:gd name="connsiteX527" fmla="*/ 669925 w 2819400"/>
              <a:gd name="connsiteY527" fmla="*/ 3752850 h 6372225"/>
              <a:gd name="connsiteX528" fmla="*/ 647700 w 2819400"/>
              <a:gd name="connsiteY528" fmla="*/ 3714750 h 6372225"/>
              <a:gd name="connsiteX529" fmla="*/ 619125 w 2819400"/>
              <a:gd name="connsiteY529" fmla="*/ 3663950 h 6372225"/>
              <a:gd name="connsiteX530" fmla="*/ 593725 w 2819400"/>
              <a:gd name="connsiteY530" fmla="*/ 3603625 h 6372225"/>
              <a:gd name="connsiteX531" fmla="*/ 584200 w 2819400"/>
              <a:gd name="connsiteY531" fmla="*/ 3568700 h 6372225"/>
              <a:gd name="connsiteX532" fmla="*/ 574675 w 2819400"/>
              <a:gd name="connsiteY532" fmla="*/ 3533775 h 6372225"/>
              <a:gd name="connsiteX533" fmla="*/ 568325 w 2819400"/>
              <a:gd name="connsiteY533" fmla="*/ 3495675 h 6372225"/>
              <a:gd name="connsiteX534" fmla="*/ 565150 w 2819400"/>
              <a:gd name="connsiteY534" fmla="*/ 3457575 h 6372225"/>
              <a:gd name="connsiteX535" fmla="*/ 561975 w 2819400"/>
              <a:gd name="connsiteY535" fmla="*/ 3419475 h 6372225"/>
              <a:gd name="connsiteX536" fmla="*/ 568325 w 2819400"/>
              <a:gd name="connsiteY536" fmla="*/ 3381375 h 6372225"/>
              <a:gd name="connsiteX537" fmla="*/ 574675 w 2819400"/>
              <a:gd name="connsiteY537" fmla="*/ 3298825 h 6372225"/>
              <a:gd name="connsiteX538" fmla="*/ 577850 w 2819400"/>
              <a:gd name="connsiteY538" fmla="*/ 3209925 h 6372225"/>
              <a:gd name="connsiteX539" fmla="*/ 574675 w 2819400"/>
              <a:gd name="connsiteY539" fmla="*/ 3124200 h 6372225"/>
              <a:gd name="connsiteX540" fmla="*/ 574675 w 2819400"/>
              <a:gd name="connsiteY540" fmla="*/ 3038475 h 6372225"/>
              <a:gd name="connsiteX541" fmla="*/ 571500 w 2819400"/>
              <a:gd name="connsiteY541" fmla="*/ 2962275 h 6372225"/>
              <a:gd name="connsiteX542" fmla="*/ 571500 w 2819400"/>
              <a:gd name="connsiteY542" fmla="*/ 2892425 h 6372225"/>
              <a:gd name="connsiteX543" fmla="*/ 574675 w 2819400"/>
              <a:gd name="connsiteY543" fmla="*/ 2841625 h 6372225"/>
              <a:gd name="connsiteX544" fmla="*/ 581025 w 2819400"/>
              <a:gd name="connsiteY544" fmla="*/ 2819400 h 6372225"/>
              <a:gd name="connsiteX545" fmla="*/ 584200 w 2819400"/>
              <a:gd name="connsiteY545" fmla="*/ 2803525 h 6372225"/>
              <a:gd name="connsiteX546" fmla="*/ 584200 w 2819400"/>
              <a:gd name="connsiteY546" fmla="*/ 2787650 h 6372225"/>
              <a:gd name="connsiteX547" fmla="*/ 584200 w 2819400"/>
              <a:gd name="connsiteY547" fmla="*/ 2746375 h 6372225"/>
              <a:gd name="connsiteX548" fmla="*/ 587375 w 2819400"/>
              <a:gd name="connsiteY548" fmla="*/ 2724150 h 6372225"/>
              <a:gd name="connsiteX549" fmla="*/ 590550 w 2819400"/>
              <a:gd name="connsiteY549" fmla="*/ 2705100 h 6372225"/>
              <a:gd name="connsiteX550" fmla="*/ 600075 w 2819400"/>
              <a:gd name="connsiteY550" fmla="*/ 2686050 h 6372225"/>
              <a:gd name="connsiteX551" fmla="*/ 606425 w 2819400"/>
              <a:gd name="connsiteY551" fmla="*/ 2679700 h 6372225"/>
              <a:gd name="connsiteX552" fmla="*/ 612775 w 2819400"/>
              <a:gd name="connsiteY552" fmla="*/ 2676525 h 6372225"/>
              <a:gd name="connsiteX553" fmla="*/ 609600 w 2819400"/>
              <a:gd name="connsiteY553" fmla="*/ 2644775 h 6372225"/>
              <a:gd name="connsiteX554" fmla="*/ 568325 w 2819400"/>
              <a:gd name="connsiteY554" fmla="*/ 2654300 h 6372225"/>
              <a:gd name="connsiteX555" fmla="*/ 473075 w 2819400"/>
              <a:gd name="connsiteY555" fmla="*/ 2673350 h 6372225"/>
              <a:gd name="connsiteX556" fmla="*/ 412750 w 2819400"/>
              <a:gd name="connsiteY556" fmla="*/ 2682875 h 6372225"/>
              <a:gd name="connsiteX557" fmla="*/ 352425 w 2819400"/>
              <a:gd name="connsiteY557" fmla="*/ 2689225 h 6372225"/>
              <a:gd name="connsiteX558" fmla="*/ 292100 w 2819400"/>
              <a:gd name="connsiteY558" fmla="*/ 2689225 h 6372225"/>
              <a:gd name="connsiteX559" fmla="*/ 263525 w 2819400"/>
              <a:gd name="connsiteY559" fmla="*/ 2686050 h 6372225"/>
              <a:gd name="connsiteX560" fmla="*/ 238125 w 2819400"/>
              <a:gd name="connsiteY560" fmla="*/ 2682875 h 6372225"/>
              <a:gd name="connsiteX561" fmla="*/ 231775 w 2819400"/>
              <a:gd name="connsiteY561" fmla="*/ 2682875 h 6372225"/>
              <a:gd name="connsiteX562" fmla="*/ 209550 w 2819400"/>
              <a:gd name="connsiteY562" fmla="*/ 2679700 h 6372225"/>
              <a:gd name="connsiteX563" fmla="*/ 184150 w 2819400"/>
              <a:gd name="connsiteY563" fmla="*/ 2679700 h 6372225"/>
              <a:gd name="connsiteX564" fmla="*/ 171450 w 2819400"/>
              <a:gd name="connsiteY564" fmla="*/ 2682875 h 6372225"/>
              <a:gd name="connsiteX565" fmla="*/ 158750 w 2819400"/>
              <a:gd name="connsiteY565" fmla="*/ 2689225 h 6372225"/>
              <a:gd name="connsiteX566" fmla="*/ 149225 w 2819400"/>
              <a:gd name="connsiteY566" fmla="*/ 2689225 h 6372225"/>
              <a:gd name="connsiteX567" fmla="*/ 139700 w 2819400"/>
              <a:gd name="connsiteY567" fmla="*/ 2686050 h 6372225"/>
              <a:gd name="connsiteX568" fmla="*/ 123825 w 2819400"/>
              <a:gd name="connsiteY568" fmla="*/ 2679700 h 6372225"/>
              <a:gd name="connsiteX569" fmla="*/ 107950 w 2819400"/>
              <a:gd name="connsiteY569" fmla="*/ 2670175 h 6372225"/>
              <a:gd name="connsiteX570" fmla="*/ 85725 w 2819400"/>
              <a:gd name="connsiteY570" fmla="*/ 2651125 h 6372225"/>
              <a:gd name="connsiteX571" fmla="*/ 66675 w 2819400"/>
              <a:gd name="connsiteY571" fmla="*/ 2619375 h 6372225"/>
              <a:gd name="connsiteX572" fmla="*/ 44450 w 2819400"/>
              <a:gd name="connsiteY572" fmla="*/ 2578100 h 6372225"/>
              <a:gd name="connsiteX573" fmla="*/ 9525 w 2819400"/>
              <a:gd name="connsiteY573" fmla="*/ 2505075 h 6372225"/>
              <a:gd name="connsiteX574" fmla="*/ 3175 w 2819400"/>
              <a:gd name="connsiteY574" fmla="*/ 2479675 h 6372225"/>
              <a:gd name="connsiteX575" fmla="*/ 0 w 2819400"/>
              <a:gd name="connsiteY575" fmla="*/ 2457450 h 6372225"/>
              <a:gd name="connsiteX576" fmla="*/ 3175 w 2819400"/>
              <a:gd name="connsiteY576" fmla="*/ 2438400 h 6372225"/>
              <a:gd name="connsiteX577" fmla="*/ 9525 w 2819400"/>
              <a:gd name="connsiteY577" fmla="*/ 2416175 h 6372225"/>
              <a:gd name="connsiteX578" fmla="*/ 34925 w 2819400"/>
              <a:gd name="connsiteY578" fmla="*/ 2355850 h 6372225"/>
              <a:gd name="connsiteX579" fmla="*/ 50800 w 2819400"/>
              <a:gd name="connsiteY579" fmla="*/ 2317750 h 6372225"/>
              <a:gd name="connsiteX580" fmla="*/ 60325 w 2819400"/>
              <a:gd name="connsiteY580" fmla="*/ 2282825 h 6372225"/>
              <a:gd name="connsiteX581" fmla="*/ 66675 w 2819400"/>
              <a:gd name="connsiteY581" fmla="*/ 2251075 h 6372225"/>
              <a:gd name="connsiteX582" fmla="*/ 69850 w 2819400"/>
              <a:gd name="connsiteY582" fmla="*/ 2222500 h 6372225"/>
              <a:gd name="connsiteX583" fmla="*/ 73025 w 2819400"/>
              <a:gd name="connsiteY583" fmla="*/ 2171700 h 6372225"/>
              <a:gd name="connsiteX584" fmla="*/ 73025 w 2819400"/>
              <a:gd name="connsiteY584" fmla="*/ 2133600 h 6372225"/>
              <a:gd name="connsiteX585" fmla="*/ 79375 w 2819400"/>
              <a:gd name="connsiteY585" fmla="*/ 2098675 h 6372225"/>
              <a:gd name="connsiteX586" fmla="*/ 98425 w 2819400"/>
              <a:gd name="connsiteY586" fmla="*/ 2038350 h 6372225"/>
              <a:gd name="connsiteX587" fmla="*/ 123825 w 2819400"/>
              <a:gd name="connsiteY587" fmla="*/ 1955800 h 6372225"/>
              <a:gd name="connsiteX588" fmla="*/ 155575 w 2819400"/>
              <a:gd name="connsiteY588" fmla="*/ 1863725 h 6372225"/>
              <a:gd name="connsiteX589" fmla="*/ 190500 w 2819400"/>
              <a:gd name="connsiteY589" fmla="*/ 1768475 h 6372225"/>
              <a:gd name="connsiteX590" fmla="*/ 225425 w 2819400"/>
              <a:gd name="connsiteY590" fmla="*/ 1685925 h 6372225"/>
              <a:gd name="connsiteX591" fmla="*/ 244475 w 2819400"/>
              <a:gd name="connsiteY591" fmla="*/ 1647825 h 6372225"/>
              <a:gd name="connsiteX592" fmla="*/ 263525 w 2819400"/>
              <a:gd name="connsiteY592" fmla="*/ 1616075 h 6372225"/>
              <a:gd name="connsiteX593" fmla="*/ 279400 w 2819400"/>
              <a:gd name="connsiteY593" fmla="*/ 1593850 h 6372225"/>
              <a:gd name="connsiteX594" fmla="*/ 295275 w 2819400"/>
              <a:gd name="connsiteY594" fmla="*/ 1577975 h 6372225"/>
              <a:gd name="connsiteX595" fmla="*/ 311150 w 2819400"/>
              <a:gd name="connsiteY595" fmla="*/ 1558925 h 6372225"/>
              <a:gd name="connsiteX596" fmla="*/ 323850 w 2819400"/>
              <a:gd name="connsiteY596" fmla="*/ 1536700 h 6372225"/>
              <a:gd name="connsiteX597" fmla="*/ 333375 w 2819400"/>
              <a:gd name="connsiteY597" fmla="*/ 1508125 h 6372225"/>
              <a:gd name="connsiteX598" fmla="*/ 342900 w 2819400"/>
              <a:gd name="connsiteY598" fmla="*/ 1473200 h 6372225"/>
              <a:gd name="connsiteX599" fmla="*/ 358775 w 2819400"/>
              <a:gd name="connsiteY599" fmla="*/ 1393825 h 6372225"/>
              <a:gd name="connsiteX600" fmla="*/ 377825 w 2819400"/>
              <a:gd name="connsiteY600" fmla="*/ 1304925 h 6372225"/>
              <a:gd name="connsiteX601" fmla="*/ 387350 w 2819400"/>
              <a:gd name="connsiteY601" fmla="*/ 1263650 h 6372225"/>
              <a:gd name="connsiteX602" fmla="*/ 400050 w 2819400"/>
              <a:gd name="connsiteY602" fmla="*/ 1219200 h 6372225"/>
              <a:gd name="connsiteX603" fmla="*/ 415925 w 2819400"/>
              <a:gd name="connsiteY603" fmla="*/ 1181100 h 6372225"/>
              <a:gd name="connsiteX604" fmla="*/ 434975 w 2819400"/>
              <a:gd name="connsiteY604" fmla="*/ 1139825 h 6372225"/>
              <a:gd name="connsiteX605" fmla="*/ 457200 w 2819400"/>
              <a:gd name="connsiteY605" fmla="*/ 1104900 h 6372225"/>
              <a:gd name="connsiteX606" fmla="*/ 485775 w 2819400"/>
              <a:gd name="connsiteY606" fmla="*/ 1069975 h 6372225"/>
              <a:gd name="connsiteX607" fmla="*/ 514350 w 2819400"/>
              <a:gd name="connsiteY607" fmla="*/ 1041400 h 6372225"/>
              <a:gd name="connsiteX608" fmla="*/ 533400 w 2819400"/>
              <a:gd name="connsiteY608" fmla="*/ 1028700 h 6372225"/>
              <a:gd name="connsiteX609" fmla="*/ 552450 w 2819400"/>
              <a:gd name="connsiteY609" fmla="*/ 1019175 h 6372225"/>
              <a:gd name="connsiteX610" fmla="*/ 596900 w 2819400"/>
              <a:gd name="connsiteY610" fmla="*/ 977900 h 6372225"/>
              <a:gd name="connsiteX611" fmla="*/ 644525 w 2819400"/>
              <a:gd name="connsiteY611" fmla="*/ 936625 h 6372225"/>
              <a:gd name="connsiteX612" fmla="*/ 704850 w 2819400"/>
              <a:gd name="connsiteY612" fmla="*/ 885825 h 6372225"/>
              <a:gd name="connsiteX613" fmla="*/ 774700 w 2819400"/>
              <a:gd name="connsiteY613" fmla="*/ 838200 h 6372225"/>
              <a:gd name="connsiteX614" fmla="*/ 809625 w 2819400"/>
              <a:gd name="connsiteY614" fmla="*/ 815975 h 6372225"/>
              <a:gd name="connsiteX615" fmla="*/ 844550 w 2819400"/>
              <a:gd name="connsiteY615" fmla="*/ 793750 h 6372225"/>
              <a:gd name="connsiteX616" fmla="*/ 882650 w 2819400"/>
              <a:gd name="connsiteY616" fmla="*/ 774700 h 6372225"/>
              <a:gd name="connsiteX617" fmla="*/ 917575 w 2819400"/>
              <a:gd name="connsiteY617" fmla="*/ 758825 h 6372225"/>
              <a:gd name="connsiteX618" fmla="*/ 949325 w 2819400"/>
              <a:gd name="connsiteY618" fmla="*/ 749300 h 6372225"/>
              <a:gd name="connsiteX619" fmla="*/ 981075 w 2819400"/>
              <a:gd name="connsiteY619" fmla="*/ 742950 h 6372225"/>
              <a:gd name="connsiteX620" fmla="*/ 965200 w 2819400"/>
              <a:gd name="connsiteY620" fmla="*/ 698500 h 6372225"/>
              <a:gd name="connsiteX621" fmla="*/ 949325 w 2819400"/>
              <a:gd name="connsiteY621" fmla="*/ 657225 h 6372225"/>
              <a:gd name="connsiteX622" fmla="*/ 936625 w 2819400"/>
              <a:gd name="connsiteY622" fmla="*/ 612775 h 6372225"/>
              <a:gd name="connsiteX623" fmla="*/ 930275 w 2819400"/>
              <a:gd name="connsiteY623" fmla="*/ 574675 h 6372225"/>
              <a:gd name="connsiteX624" fmla="*/ 930275 w 2819400"/>
              <a:gd name="connsiteY624" fmla="*/ 558800 h 6372225"/>
              <a:gd name="connsiteX625" fmla="*/ 933450 w 2819400"/>
              <a:gd name="connsiteY625" fmla="*/ 549275 h 6372225"/>
              <a:gd name="connsiteX626" fmla="*/ 936625 w 2819400"/>
              <a:gd name="connsiteY626" fmla="*/ 546100 h 6372225"/>
              <a:gd name="connsiteX627" fmla="*/ 939800 w 2819400"/>
              <a:gd name="connsiteY627" fmla="*/ 546100 h 6372225"/>
              <a:gd name="connsiteX628" fmla="*/ 952500 w 2819400"/>
              <a:gd name="connsiteY628" fmla="*/ 549275 h 6372225"/>
              <a:gd name="connsiteX629" fmla="*/ 968375 w 2819400"/>
              <a:gd name="connsiteY629" fmla="*/ 561975 h 6372225"/>
              <a:gd name="connsiteX630" fmla="*/ 987425 w 2819400"/>
              <a:gd name="connsiteY630" fmla="*/ 581025 h 6372225"/>
              <a:gd name="connsiteX631" fmla="*/ 984250 w 2819400"/>
              <a:gd name="connsiteY631" fmla="*/ 555625 h 6372225"/>
              <a:gd name="connsiteX632" fmla="*/ 977900 w 2819400"/>
              <a:gd name="connsiteY632" fmla="*/ 488950 h 6372225"/>
              <a:gd name="connsiteX633" fmla="*/ 974725 w 2819400"/>
              <a:gd name="connsiteY633" fmla="*/ 444500 h 6372225"/>
              <a:gd name="connsiteX634" fmla="*/ 974725 w 2819400"/>
              <a:gd name="connsiteY634" fmla="*/ 396875 h 6372225"/>
              <a:gd name="connsiteX635" fmla="*/ 981075 w 2819400"/>
              <a:gd name="connsiteY635" fmla="*/ 342900 h 6372225"/>
              <a:gd name="connsiteX636" fmla="*/ 990600 w 2819400"/>
              <a:gd name="connsiteY636" fmla="*/ 288925 h 6372225"/>
              <a:gd name="connsiteX637" fmla="*/ 1006475 w 2819400"/>
              <a:gd name="connsiteY637" fmla="*/ 234950 h 6372225"/>
              <a:gd name="connsiteX638" fmla="*/ 1016000 w 2819400"/>
              <a:gd name="connsiteY638" fmla="*/ 209550 h 6372225"/>
              <a:gd name="connsiteX639" fmla="*/ 1028700 w 2819400"/>
              <a:gd name="connsiteY639" fmla="*/ 180975 h 6372225"/>
              <a:gd name="connsiteX640" fmla="*/ 1041400 w 2819400"/>
              <a:gd name="connsiteY640" fmla="*/ 158750 h 6372225"/>
              <a:gd name="connsiteX641" fmla="*/ 1060450 w 2819400"/>
              <a:gd name="connsiteY641" fmla="*/ 133350 h 6372225"/>
              <a:gd name="connsiteX642" fmla="*/ 1079500 w 2819400"/>
              <a:gd name="connsiteY642" fmla="*/ 111125 h 6372225"/>
              <a:gd name="connsiteX643" fmla="*/ 1098550 w 2819400"/>
              <a:gd name="connsiteY643" fmla="*/ 88900 h 6372225"/>
              <a:gd name="connsiteX644" fmla="*/ 1123950 w 2819400"/>
              <a:gd name="connsiteY644" fmla="*/ 69850 h 6372225"/>
              <a:gd name="connsiteX645" fmla="*/ 1152525 w 2819400"/>
              <a:gd name="connsiteY645" fmla="*/ 53975 h 6372225"/>
              <a:gd name="connsiteX646" fmla="*/ 1181100 w 2819400"/>
              <a:gd name="connsiteY646" fmla="*/ 38100 h 6372225"/>
              <a:gd name="connsiteX647" fmla="*/ 1216025 w 2819400"/>
              <a:gd name="connsiteY647" fmla="*/ 25400 h 6372225"/>
              <a:gd name="connsiteX648" fmla="*/ 1250950 w 2819400"/>
              <a:gd name="connsiteY648" fmla="*/ 15875 h 6372225"/>
              <a:gd name="connsiteX649" fmla="*/ 1289050 w 2819400"/>
              <a:gd name="connsiteY649" fmla="*/ 6350 h 6372225"/>
              <a:gd name="connsiteX650" fmla="*/ 1333500 w 2819400"/>
              <a:gd name="connsiteY650" fmla="*/ 3175 h 6372225"/>
              <a:gd name="connsiteX651" fmla="*/ 1381125 w 2819400"/>
              <a:gd name="connsiteY651" fmla="*/ 3175 h 637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</a:cxnLst>
            <a:rect l="l" t="t" r="r" b="b"/>
            <a:pathLst>
              <a:path w="2819400" h="6372225">
                <a:moveTo>
                  <a:pt x="758825" y="1717675"/>
                </a:moveTo>
                <a:lnTo>
                  <a:pt x="749300" y="1720850"/>
                </a:lnTo>
                <a:lnTo>
                  <a:pt x="742950" y="1724025"/>
                </a:lnTo>
                <a:lnTo>
                  <a:pt x="727075" y="1736725"/>
                </a:lnTo>
                <a:lnTo>
                  <a:pt x="717550" y="1752600"/>
                </a:lnTo>
                <a:lnTo>
                  <a:pt x="711200" y="1768475"/>
                </a:lnTo>
                <a:lnTo>
                  <a:pt x="704850" y="1784350"/>
                </a:lnTo>
                <a:lnTo>
                  <a:pt x="701675" y="1835150"/>
                </a:lnTo>
                <a:lnTo>
                  <a:pt x="695325" y="1885950"/>
                </a:lnTo>
                <a:lnTo>
                  <a:pt x="682625" y="1936750"/>
                </a:lnTo>
                <a:lnTo>
                  <a:pt x="666750" y="1981200"/>
                </a:lnTo>
                <a:lnTo>
                  <a:pt x="638175" y="2041525"/>
                </a:lnTo>
                <a:lnTo>
                  <a:pt x="609600" y="2092325"/>
                </a:lnTo>
                <a:lnTo>
                  <a:pt x="581025" y="2139950"/>
                </a:lnTo>
                <a:lnTo>
                  <a:pt x="549275" y="2178050"/>
                </a:lnTo>
                <a:lnTo>
                  <a:pt x="523875" y="2209800"/>
                </a:lnTo>
                <a:lnTo>
                  <a:pt x="504825" y="2235200"/>
                </a:lnTo>
                <a:lnTo>
                  <a:pt x="482600" y="2254250"/>
                </a:lnTo>
                <a:lnTo>
                  <a:pt x="508000" y="2257425"/>
                </a:lnTo>
                <a:lnTo>
                  <a:pt x="542925" y="2257425"/>
                </a:lnTo>
                <a:lnTo>
                  <a:pt x="581025" y="2254250"/>
                </a:lnTo>
                <a:lnTo>
                  <a:pt x="596900" y="2247900"/>
                </a:lnTo>
                <a:lnTo>
                  <a:pt x="609600" y="2244725"/>
                </a:lnTo>
                <a:lnTo>
                  <a:pt x="622300" y="2235200"/>
                </a:lnTo>
                <a:lnTo>
                  <a:pt x="638175" y="2228850"/>
                </a:lnTo>
                <a:lnTo>
                  <a:pt x="682625" y="2219325"/>
                </a:lnTo>
                <a:lnTo>
                  <a:pt x="736600" y="2209800"/>
                </a:lnTo>
                <a:lnTo>
                  <a:pt x="752475" y="2184400"/>
                </a:lnTo>
                <a:lnTo>
                  <a:pt x="771525" y="2143125"/>
                </a:lnTo>
                <a:lnTo>
                  <a:pt x="790575" y="2098675"/>
                </a:lnTo>
                <a:lnTo>
                  <a:pt x="806450" y="2047875"/>
                </a:lnTo>
                <a:lnTo>
                  <a:pt x="819150" y="2000250"/>
                </a:lnTo>
                <a:lnTo>
                  <a:pt x="835025" y="1917700"/>
                </a:lnTo>
                <a:lnTo>
                  <a:pt x="841375" y="1885950"/>
                </a:lnTo>
                <a:lnTo>
                  <a:pt x="831850" y="1863725"/>
                </a:lnTo>
                <a:lnTo>
                  <a:pt x="822325" y="1841500"/>
                </a:lnTo>
                <a:lnTo>
                  <a:pt x="812800" y="1790700"/>
                </a:lnTo>
                <a:lnTo>
                  <a:pt x="806450" y="1752600"/>
                </a:lnTo>
                <a:lnTo>
                  <a:pt x="803275" y="1733550"/>
                </a:lnTo>
                <a:lnTo>
                  <a:pt x="790575" y="1727200"/>
                </a:lnTo>
                <a:lnTo>
                  <a:pt x="777875" y="1720850"/>
                </a:lnTo>
                <a:lnTo>
                  <a:pt x="768350" y="1717675"/>
                </a:lnTo>
                <a:close/>
                <a:moveTo>
                  <a:pt x="1400175" y="0"/>
                </a:moveTo>
                <a:lnTo>
                  <a:pt x="1450975" y="3175"/>
                </a:lnTo>
                <a:lnTo>
                  <a:pt x="1485900" y="9525"/>
                </a:lnTo>
                <a:lnTo>
                  <a:pt x="1520825" y="19050"/>
                </a:lnTo>
                <a:lnTo>
                  <a:pt x="1562100" y="34925"/>
                </a:lnTo>
                <a:lnTo>
                  <a:pt x="1603375" y="53975"/>
                </a:lnTo>
                <a:lnTo>
                  <a:pt x="1641475" y="79375"/>
                </a:lnTo>
                <a:lnTo>
                  <a:pt x="1660525" y="98425"/>
                </a:lnTo>
                <a:lnTo>
                  <a:pt x="1679575" y="114300"/>
                </a:lnTo>
                <a:lnTo>
                  <a:pt x="1695450" y="136525"/>
                </a:lnTo>
                <a:lnTo>
                  <a:pt x="1711325" y="158750"/>
                </a:lnTo>
                <a:lnTo>
                  <a:pt x="1727200" y="184150"/>
                </a:lnTo>
                <a:lnTo>
                  <a:pt x="1739900" y="212725"/>
                </a:lnTo>
                <a:lnTo>
                  <a:pt x="1752600" y="241300"/>
                </a:lnTo>
                <a:lnTo>
                  <a:pt x="1762125" y="276225"/>
                </a:lnTo>
                <a:lnTo>
                  <a:pt x="1768475" y="311150"/>
                </a:lnTo>
                <a:lnTo>
                  <a:pt x="1774825" y="352425"/>
                </a:lnTo>
                <a:lnTo>
                  <a:pt x="1778000" y="393700"/>
                </a:lnTo>
                <a:lnTo>
                  <a:pt x="1778000" y="438150"/>
                </a:lnTo>
                <a:lnTo>
                  <a:pt x="1778000" y="488950"/>
                </a:lnTo>
                <a:lnTo>
                  <a:pt x="1771650" y="539750"/>
                </a:lnTo>
                <a:lnTo>
                  <a:pt x="1778000" y="539750"/>
                </a:lnTo>
                <a:lnTo>
                  <a:pt x="1787525" y="542925"/>
                </a:lnTo>
                <a:lnTo>
                  <a:pt x="1793875" y="546100"/>
                </a:lnTo>
                <a:lnTo>
                  <a:pt x="1803400" y="552450"/>
                </a:lnTo>
                <a:lnTo>
                  <a:pt x="1809750" y="561975"/>
                </a:lnTo>
                <a:lnTo>
                  <a:pt x="1812925" y="577850"/>
                </a:lnTo>
                <a:lnTo>
                  <a:pt x="1812925" y="596900"/>
                </a:lnTo>
                <a:lnTo>
                  <a:pt x="1838325" y="590550"/>
                </a:lnTo>
                <a:lnTo>
                  <a:pt x="1863725" y="590550"/>
                </a:lnTo>
                <a:lnTo>
                  <a:pt x="1892300" y="590550"/>
                </a:lnTo>
                <a:lnTo>
                  <a:pt x="1911350" y="587375"/>
                </a:lnTo>
                <a:lnTo>
                  <a:pt x="1936750" y="581025"/>
                </a:lnTo>
                <a:lnTo>
                  <a:pt x="2006600" y="558800"/>
                </a:lnTo>
                <a:lnTo>
                  <a:pt x="2044700" y="546100"/>
                </a:lnTo>
                <a:lnTo>
                  <a:pt x="2085975" y="536575"/>
                </a:lnTo>
                <a:lnTo>
                  <a:pt x="2127250" y="533400"/>
                </a:lnTo>
                <a:lnTo>
                  <a:pt x="2168525" y="533400"/>
                </a:lnTo>
                <a:lnTo>
                  <a:pt x="2187575" y="523875"/>
                </a:lnTo>
                <a:lnTo>
                  <a:pt x="2238375" y="504825"/>
                </a:lnTo>
                <a:lnTo>
                  <a:pt x="2317750" y="479425"/>
                </a:lnTo>
                <a:lnTo>
                  <a:pt x="2362200" y="466725"/>
                </a:lnTo>
                <a:lnTo>
                  <a:pt x="2406650" y="457200"/>
                </a:lnTo>
                <a:lnTo>
                  <a:pt x="2457450" y="450850"/>
                </a:lnTo>
                <a:lnTo>
                  <a:pt x="2505075" y="444500"/>
                </a:lnTo>
                <a:lnTo>
                  <a:pt x="2552700" y="447675"/>
                </a:lnTo>
                <a:lnTo>
                  <a:pt x="2600325" y="454025"/>
                </a:lnTo>
                <a:lnTo>
                  <a:pt x="2622550" y="460375"/>
                </a:lnTo>
                <a:lnTo>
                  <a:pt x="2644775" y="466725"/>
                </a:lnTo>
                <a:lnTo>
                  <a:pt x="2663825" y="476250"/>
                </a:lnTo>
                <a:lnTo>
                  <a:pt x="2682875" y="488950"/>
                </a:lnTo>
                <a:lnTo>
                  <a:pt x="2698750" y="501650"/>
                </a:lnTo>
                <a:lnTo>
                  <a:pt x="2717800" y="517525"/>
                </a:lnTo>
                <a:lnTo>
                  <a:pt x="2730500" y="536575"/>
                </a:lnTo>
                <a:lnTo>
                  <a:pt x="2743200" y="555625"/>
                </a:lnTo>
                <a:lnTo>
                  <a:pt x="2746375" y="577850"/>
                </a:lnTo>
                <a:lnTo>
                  <a:pt x="2755900" y="628650"/>
                </a:lnTo>
                <a:lnTo>
                  <a:pt x="2768600" y="695325"/>
                </a:lnTo>
                <a:lnTo>
                  <a:pt x="2781300" y="727075"/>
                </a:lnTo>
                <a:lnTo>
                  <a:pt x="2794000" y="758825"/>
                </a:lnTo>
                <a:lnTo>
                  <a:pt x="2803525" y="812800"/>
                </a:lnTo>
                <a:lnTo>
                  <a:pt x="2809875" y="873125"/>
                </a:lnTo>
                <a:lnTo>
                  <a:pt x="2816225" y="958850"/>
                </a:lnTo>
                <a:lnTo>
                  <a:pt x="2819400" y="1060450"/>
                </a:lnTo>
                <a:lnTo>
                  <a:pt x="2819400" y="1117600"/>
                </a:lnTo>
                <a:lnTo>
                  <a:pt x="2816225" y="1177925"/>
                </a:lnTo>
                <a:lnTo>
                  <a:pt x="2809875" y="1244600"/>
                </a:lnTo>
                <a:lnTo>
                  <a:pt x="2803525" y="1311275"/>
                </a:lnTo>
                <a:lnTo>
                  <a:pt x="2790825" y="1381125"/>
                </a:lnTo>
                <a:lnTo>
                  <a:pt x="2778125" y="1457325"/>
                </a:lnTo>
                <a:lnTo>
                  <a:pt x="2787650" y="1555750"/>
                </a:lnTo>
                <a:lnTo>
                  <a:pt x="2790825" y="1641475"/>
                </a:lnTo>
                <a:lnTo>
                  <a:pt x="2790825" y="1679575"/>
                </a:lnTo>
                <a:lnTo>
                  <a:pt x="2790825" y="1714500"/>
                </a:lnTo>
                <a:lnTo>
                  <a:pt x="2787650" y="1800225"/>
                </a:lnTo>
                <a:lnTo>
                  <a:pt x="2784475" y="1908175"/>
                </a:lnTo>
                <a:lnTo>
                  <a:pt x="2781300" y="1958975"/>
                </a:lnTo>
                <a:lnTo>
                  <a:pt x="2774950" y="2009775"/>
                </a:lnTo>
                <a:lnTo>
                  <a:pt x="2762250" y="2047875"/>
                </a:lnTo>
                <a:lnTo>
                  <a:pt x="2755900" y="2063750"/>
                </a:lnTo>
                <a:lnTo>
                  <a:pt x="2746375" y="2076450"/>
                </a:lnTo>
                <a:lnTo>
                  <a:pt x="2670175" y="2159000"/>
                </a:lnTo>
                <a:lnTo>
                  <a:pt x="2628900" y="2200275"/>
                </a:lnTo>
                <a:lnTo>
                  <a:pt x="2597150" y="2228850"/>
                </a:lnTo>
                <a:lnTo>
                  <a:pt x="2571750" y="2247900"/>
                </a:lnTo>
                <a:lnTo>
                  <a:pt x="2555875" y="2251075"/>
                </a:lnTo>
                <a:lnTo>
                  <a:pt x="2536825" y="2254250"/>
                </a:lnTo>
                <a:lnTo>
                  <a:pt x="2514600" y="2257425"/>
                </a:lnTo>
                <a:lnTo>
                  <a:pt x="2492375" y="2257425"/>
                </a:lnTo>
                <a:lnTo>
                  <a:pt x="2479675" y="2254250"/>
                </a:lnTo>
                <a:lnTo>
                  <a:pt x="2476500" y="2251075"/>
                </a:lnTo>
                <a:lnTo>
                  <a:pt x="2476500" y="2247900"/>
                </a:lnTo>
                <a:lnTo>
                  <a:pt x="2479675" y="2241550"/>
                </a:lnTo>
                <a:lnTo>
                  <a:pt x="2489200" y="2232025"/>
                </a:lnTo>
                <a:lnTo>
                  <a:pt x="2520950" y="2212975"/>
                </a:lnTo>
                <a:lnTo>
                  <a:pt x="2498725" y="2203450"/>
                </a:lnTo>
                <a:lnTo>
                  <a:pt x="2479675" y="2193925"/>
                </a:lnTo>
                <a:lnTo>
                  <a:pt x="2457450" y="2181225"/>
                </a:lnTo>
                <a:lnTo>
                  <a:pt x="2444750" y="2168525"/>
                </a:lnTo>
                <a:lnTo>
                  <a:pt x="2441575" y="2165350"/>
                </a:lnTo>
                <a:lnTo>
                  <a:pt x="2441575" y="2159000"/>
                </a:lnTo>
                <a:lnTo>
                  <a:pt x="2444750" y="2155825"/>
                </a:lnTo>
                <a:lnTo>
                  <a:pt x="2454275" y="2152650"/>
                </a:lnTo>
                <a:lnTo>
                  <a:pt x="2489200" y="2149475"/>
                </a:lnTo>
                <a:lnTo>
                  <a:pt x="2543175" y="2149475"/>
                </a:lnTo>
                <a:lnTo>
                  <a:pt x="2527300" y="2139950"/>
                </a:lnTo>
                <a:lnTo>
                  <a:pt x="2492375" y="2117725"/>
                </a:lnTo>
                <a:lnTo>
                  <a:pt x="2479675" y="2108200"/>
                </a:lnTo>
                <a:lnTo>
                  <a:pt x="2473325" y="2098675"/>
                </a:lnTo>
                <a:lnTo>
                  <a:pt x="2476500" y="2095500"/>
                </a:lnTo>
                <a:lnTo>
                  <a:pt x="2479675" y="2092325"/>
                </a:lnTo>
                <a:lnTo>
                  <a:pt x="2498725" y="2089150"/>
                </a:lnTo>
                <a:lnTo>
                  <a:pt x="2511425" y="2092325"/>
                </a:lnTo>
                <a:lnTo>
                  <a:pt x="2543175" y="2098675"/>
                </a:lnTo>
                <a:lnTo>
                  <a:pt x="2559050" y="2101850"/>
                </a:lnTo>
                <a:lnTo>
                  <a:pt x="2578100" y="2101850"/>
                </a:lnTo>
                <a:lnTo>
                  <a:pt x="2593975" y="2101850"/>
                </a:lnTo>
                <a:lnTo>
                  <a:pt x="2603500" y="2095500"/>
                </a:lnTo>
                <a:lnTo>
                  <a:pt x="2600325" y="2085975"/>
                </a:lnTo>
                <a:lnTo>
                  <a:pt x="2587625" y="2063750"/>
                </a:lnTo>
                <a:lnTo>
                  <a:pt x="2578100" y="2054225"/>
                </a:lnTo>
                <a:lnTo>
                  <a:pt x="2568575" y="2044700"/>
                </a:lnTo>
                <a:lnTo>
                  <a:pt x="2555875" y="2038350"/>
                </a:lnTo>
                <a:lnTo>
                  <a:pt x="2543175" y="2035175"/>
                </a:lnTo>
                <a:lnTo>
                  <a:pt x="2540000" y="2028825"/>
                </a:lnTo>
                <a:lnTo>
                  <a:pt x="2536825" y="2019300"/>
                </a:lnTo>
                <a:lnTo>
                  <a:pt x="2536825" y="2012950"/>
                </a:lnTo>
                <a:lnTo>
                  <a:pt x="2540000" y="2006600"/>
                </a:lnTo>
                <a:lnTo>
                  <a:pt x="2549525" y="2003425"/>
                </a:lnTo>
                <a:lnTo>
                  <a:pt x="2571750" y="2006600"/>
                </a:lnTo>
                <a:lnTo>
                  <a:pt x="2600325" y="2016125"/>
                </a:lnTo>
                <a:lnTo>
                  <a:pt x="2603500" y="2003425"/>
                </a:lnTo>
                <a:lnTo>
                  <a:pt x="2603500" y="1987550"/>
                </a:lnTo>
                <a:lnTo>
                  <a:pt x="2600325" y="1971675"/>
                </a:lnTo>
                <a:lnTo>
                  <a:pt x="2590800" y="1955800"/>
                </a:lnTo>
                <a:lnTo>
                  <a:pt x="2584450" y="1946275"/>
                </a:lnTo>
                <a:lnTo>
                  <a:pt x="2578100" y="1939925"/>
                </a:lnTo>
                <a:lnTo>
                  <a:pt x="2565400" y="1936750"/>
                </a:lnTo>
                <a:lnTo>
                  <a:pt x="2552700" y="1933575"/>
                </a:lnTo>
                <a:lnTo>
                  <a:pt x="2536825" y="1930400"/>
                </a:lnTo>
                <a:lnTo>
                  <a:pt x="2517775" y="1930400"/>
                </a:lnTo>
                <a:lnTo>
                  <a:pt x="2508250" y="1930400"/>
                </a:lnTo>
                <a:lnTo>
                  <a:pt x="2486025" y="1936750"/>
                </a:lnTo>
                <a:lnTo>
                  <a:pt x="2473325" y="1943100"/>
                </a:lnTo>
                <a:lnTo>
                  <a:pt x="2460625" y="1949450"/>
                </a:lnTo>
                <a:lnTo>
                  <a:pt x="2447925" y="1955800"/>
                </a:lnTo>
                <a:lnTo>
                  <a:pt x="2438400" y="1968500"/>
                </a:lnTo>
                <a:lnTo>
                  <a:pt x="2416175" y="1984375"/>
                </a:lnTo>
                <a:lnTo>
                  <a:pt x="2390775" y="2000250"/>
                </a:lnTo>
                <a:lnTo>
                  <a:pt x="2365375" y="2016125"/>
                </a:lnTo>
                <a:lnTo>
                  <a:pt x="2339975" y="2022475"/>
                </a:lnTo>
                <a:lnTo>
                  <a:pt x="2327275" y="2022475"/>
                </a:lnTo>
                <a:lnTo>
                  <a:pt x="2320925" y="2019300"/>
                </a:lnTo>
                <a:lnTo>
                  <a:pt x="2314575" y="2016125"/>
                </a:lnTo>
                <a:lnTo>
                  <a:pt x="2311400" y="2003425"/>
                </a:lnTo>
                <a:lnTo>
                  <a:pt x="2311400" y="1987550"/>
                </a:lnTo>
                <a:lnTo>
                  <a:pt x="2314575" y="1968500"/>
                </a:lnTo>
                <a:lnTo>
                  <a:pt x="2339975" y="1949450"/>
                </a:lnTo>
                <a:lnTo>
                  <a:pt x="2365375" y="1933575"/>
                </a:lnTo>
                <a:lnTo>
                  <a:pt x="2390775" y="1920875"/>
                </a:lnTo>
                <a:lnTo>
                  <a:pt x="2403475" y="1911350"/>
                </a:lnTo>
                <a:lnTo>
                  <a:pt x="2413000" y="1905000"/>
                </a:lnTo>
                <a:lnTo>
                  <a:pt x="2432050" y="1882775"/>
                </a:lnTo>
                <a:lnTo>
                  <a:pt x="2447925" y="1860550"/>
                </a:lnTo>
                <a:lnTo>
                  <a:pt x="2460625" y="1835150"/>
                </a:lnTo>
                <a:lnTo>
                  <a:pt x="2498725" y="1768475"/>
                </a:lnTo>
                <a:lnTo>
                  <a:pt x="2524125" y="1730375"/>
                </a:lnTo>
                <a:lnTo>
                  <a:pt x="2536825" y="1714500"/>
                </a:lnTo>
                <a:lnTo>
                  <a:pt x="2552700" y="1701800"/>
                </a:lnTo>
                <a:lnTo>
                  <a:pt x="2565400" y="1689100"/>
                </a:lnTo>
                <a:lnTo>
                  <a:pt x="2574925" y="1676400"/>
                </a:lnTo>
                <a:lnTo>
                  <a:pt x="2584450" y="1660525"/>
                </a:lnTo>
                <a:lnTo>
                  <a:pt x="2587625" y="1647825"/>
                </a:lnTo>
                <a:lnTo>
                  <a:pt x="2590800" y="1631950"/>
                </a:lnTo>
                <a:lnTo>
                  <a:pt x="2590800" y="1612900"/>
                </a:lnTo>
                <a:lnTo>
                  <a:pt x="2584450" y="1581150"/>
                </a:lnTo>
                <a:lnTo>
                  <a:pt x="2565400" y="1495425"/>
                </a:lnTo>
                <a:lnTo>
                  <a:pt x="2527300" y="1346200"/>
                </a:lnTo>
                <a:lnTo>
                  <a:pt x="2489200" y="1200150"/>
                </a:lnTo>
                <a:lnTo>
                  <a:pt x="2473325" y="1146175"/>
                </a:lnTo>
                <a:lnTo>
                  <a:pt x="2470150" y="1117600"/>
                </a:lnTo>
                <a:lnTo>
                  <a:pt x="2311400" y="1276350"/>
                </a:lnTo>
                <a:lnTo>
                  <a:pt x="2301875" y="1292225"/>
                </a:lnTo>
                <a:lnTo>
                  <a:pt x="2286000" y="1330325"/>
                </a:lnTo>
                <a:lnTo>
                  <a:pt x="2241550" y="1447800"/>
                </a:lnTo>
                <a:lnTo>
                  <a:pt x="2216150" y="1511300"/>
                </a:lnTo>
                <a:lnTo>
                  <a:pt x="2190750" y="1568450"/>
                </a:lnTo>
                <a:lnTo>
                  <a:pt x="2168525" y="1612900"/>
                </a:lnTo>
                <a:lnTo>
                  <a:pt x="2159000" y="1628775"/>
                </a:lnTo>
                <a:lnTo>
                  <a:pt x="2149475" y="1638300"/>
                </a:lnTo>
                <a:lnTo>
                  <a:pt x="2124075" y="1730375"/>
                </a:lnTo>
                <a:lnTo>
                  <a:pt x="2105025" y="1800225"/>
                </a:lnTo>
                <a:lnTo>
                  <a:pt x="2101850" y="1825625"/>
                </a:lnTo>
                <a:lnTo>
                  <a:pt x="2098675" y="1841500"/>
                </a:lnTo>
                <a:lnTo>
                  <a:pt x="2114550" y="1943100"/>
                </a:lnTo>
                <a:lnTo>
                  <a:pt x="2124075" y="2009775"/>
                </a:lnTo>
                <a:lnTo>
                  <a:pt x="2124075" y="2035175"/>
                </a:lnTo>
                <a:lnTo>
                  <a:pt x="2124075" y="2051050"/>
                </a:lnTo>
                <a:lnTo>
                  <a:pt x="2124075" y="2057400"/>
                </a:lnTo>
                <a:lnTo>
                  <a:pt x="2127250" y="2066925"/>
                </a:lnTo>
                <a:lnTo>
                  <a:pt x="2139950" y="2095500"/>
                </a:lnTo>
                <a:lnTo>
                  <a:pt x="2181225" y="2171700"/>
                </a:lnTo>
                <a:lnTo>
                  <a:pt x="2200275" y="2219325"/>
                </a:lnTo>
                <a:lnTo>
                  <a:pt x="2219325" y="2266950"/>
                </a:lnTo>
                <a:lnTo>
                  <a:pt x="2222500" y="2295525"/>
                </a:lnTo>
                <a:lnTo>
                  <a:pt x="2225675" y="2320925"/>
                </a:lnTo>
                <a:lnTo>
                  <a:pt x="2228850" y="2346325"/>
                </a:lnTo>
                <a:lnTo>
                  <a:pt x="2225675" y="2371725"/>
                </a:lnTo>
                <a:lnTo>
                  <a:pt x="2228850" y="2384425"/>
                </a:lnTo>
                <a:lnTo>
                  <a:pt x="2241550" y="2416175"/>
                </a:lnTo>
                <a:lnTo>
                  <a:pt x="2247900" y="2438400"/>
                </a:lnTo>
                <a:lnTo>
                  <a:pt x="2251075" y="2460625"/>
                </a:lnTo>
                <a:lnTo>
                  <a:pt x="2251075" y="2486025"/>
                </a:lnTo>
                <a:lnTo>
                  <a:pt x="2247900" y="2511425"/>
                </a:lnTo>
                <a:lnTo>
                  <a:pt x="2241550" y="2533650"/>
                </a:lnTo>
                <a:lnTo>
                  <a:pt x="2241550" y="2549525"/>
                </a:lnTo>
                <a:lnTo>
                  <a:pt x="2244725" y="2565400"/>
                </a:lnTo>
                <a:lnTo>
                  <a:pt x="2247900" y="2574925"/>
                </a:lnTo>
                <a:lnTo>
                  <a:pt x="2257425" y="2590800"/>
                </a:lnTo>
                <a:lnTo>
                  <a:pt x="2260600" y="2600325"/>
                </a:lnTo>
                <a:lnTo>
                  <a:pt x="2260600" y="2609850"/>
                </a:lnTo>
                <a:lnTo>
                  <a:pt x="2260600" y="2724150"/>
                </a:lnTo>
                <a:lnTo>
                  <a:pt x="2257425" y="2781300"/>
                </a:lnTo>
                <a:lnTo>
                  <a:pt x="2251075" y="2813050"/>
                </a:lnTo>
                <a:lnTo>
                  <a:pt x="2247900" y="2838450"/>
                </a:lnTo>
                <a:lnTo>
                  <a:pt x="2244725" y="2847975"/>
                </a:lnTo>
                <a:lnTo>
                  <a:pt x="2244725" y="2863850"/>
                </a:lnTo>
                <a:lnTo>
                  <a:pt x="2251075" y="2892425"/>
                </a:lnTo>
                <a:lnTo>
                  <a:pt x="2251075" y="2908300"/>
                </a:lnTo>
                <a:lnTo>
                  <a:pt x="2251075" y="2921000"/>
                </a:lnTo>
                <a:lnTo>
                  <a:pt x="2247900" y="2936875"/>
                </a:lnTo>
                <a:lnTo>
                  <a:pt x="2238375" y="2946400"/>
                </a:lnTo>
                <a:lnTo>
                  <a:pt x="2228850" y="2955925"/>
                </a:lnTo>
                <a:lnTo>
                  <a:pt x="2222500" y="2962275"/>
                </a:lnTo>
                <a:lnTo>
                  <a:pt x="2209800" y="2962275"/>
                </a:lnTo>
                <a:lnTo>
                  <a:pt x="2206625" y="2962275"/>
                </a:lnTo>
                <a:lnTo>
                  <a:pt x="2206625" y="2965450"/>
                </a:lnTo>
                <a:lnTo>
                  <a:pt x="2212975" y="2978150"/>
                </a:lnTo>
                <a:lnTo>
                  <a:pt x="2222500" y="2997200"/>
                </a:lnTo>
                <a:lnTo>
                  <a:pt x="2228850" y="3013075"/>
                </a:lnTo>
                <a:lnTo>
                  <a:pt x="2225675" y="3025775"/>
                </a:lnTo>
                <a:lnTo>
                  <a:pt x="2219325" y="3035300"/>
                </a:lnTo>
                <a:lnTo>
                  <a:pt x="2216150" y="3054350"/>
                </a:lnTo>
                <a:lnTo>
                  <a:pt x="2206625" y="3105150"/>
                </a:lnTo>
                <a:lnTo>
                  <a:pt x="2193925" y="3181350"/>
                </a:lnTo>
                <a:lnTo>
                  <a:pt x="2178050" y="3273425"/>
                </a:lnTo>
                <a:lnTo>
                  <a:pt x="2152650" y="3378200"/>
                </a:lnTo>
                <a:lnTo>
                  <a:pt x="2120900" y="3489325"/>
                </a:lnTo>
                <a:lnTo>
                  <a:pt x="2101850" y="3546475"/>
                </a:lnTo>
                <a:lnTo>
                  <a:pt x="2082800" y="3600450"/>
                </a:lnTo>
                <a:lnTo>
                  <a:pt x="2057400" y="3654425"/>
                </a:lnTo>
                <a:lnTo>
                  <a:pt x="2032000" y="3708400"/>
                </a:lnTo>
                <a:lnTo>
                  <a:pt x="1987550" y="3797300"/>
                </a:lnTo>
                <a:lnTo>
                  <a:pt x="1958975" y="3863975"/>
                </a:lnTo>
                <a:lnTo>
                  <a:pt x="1943100" y="3911600"/>
                </a:lnTo>
                <a:lnTo>
                  <a:pt x="1936750" y="3943350"/>
                </a:lnTo>
                <a:lnTo>
                  <a:pt x="1939925" y="3968750"/>
                </a:lnTo>
                <a:lnTo>
                  <a:pt x="1946275" y="3990975"/>
                </a:lnTo>
                <a:lnTo>
                  <a:pt x="1949450" y="4013200"/>
                </a:lnTo>
                <a:lnTo>
                  <a:pt x="1952625" y="4038600"/>
                </a:lnTo>
                <a:lnTo>
                  <a:pt x="1952625" y="4105275"/>
                </a:lnTo>
                <a:lnTo>
                  <a:pt x="1949450" y="4162425"/>
                </a:lnTo>
                <a:lnTo>
                  <a:pt x="1946275" y="4219575"/>
                </a:lnTo>
                <a:lnTo>
                  <a:pt x="1949450" y="4225925"/>
                </a:lnTo>
                <a:lnTo>
                  <a:pt x="1955800" y="4248150"/>
                </a:lnTo>
                <a:lnTo>
                  <a:pt x="1965325" y="4289425"/>
                </a:lnTo>
                <a:lnTo>
                  <a:pt x="1971675" y="4352925"/>
                </a:lnTo>
                <a:lnTo>
                  <a:pt x="1974850" y="4391025"/>
                </a:lnTo>
                <a:lnTo>
                  <a:pt x="1971675" y="4438650"/>
                </a:lnTo>
                <a:lnTo>
                  <a:pt x="1971675" y="4492625"/>
                </a:lnTo>
                <a:lnTo>
                  <a:pt x="1965325" y="4552950"/>
                </a:lnTo>
                <a:lnTo>
                  <a:pt x="1955800" y="4622800"/>
                </a:lnTo>
                <a:lnTo>
                  <a:pt x="1943100" y="4699000"/>
                </a:lnTo>
                <a:lnTo>
                  <a:pt x="1927225" y="4784725"/>
                </a:lnTo>
                <a:lnTo>
                  <a:pt x="1905000" y="4879975"/>
                </a:lnTo>
                <a:lnTo>
                  <a:pt x="1879600" y="4984750"/>
                </a:lnTo>
                <a:lnTo>
                  <a:pt x="1851025" y="5095875"/>
                </a:lnTo>
                <a:lnTo>
                  <a:pt x="1812925" y="5216525"/>
                </a:lnTo>
                <a:lnTo>
                  <a:pt x="1771650" y="5349875"/>
                </a:lnTo>
                <a:lnTo>
                  <a:pt x="1755775" y="5394325"/>
                </a:lnTo>
                <a:lnTo>
                  <a:pt x="1736725" y="5441950"/>
                </a:lnTo>
                <a:lnTo>
                  <a:pt x="1720850" y="5499100"/>
                </a:lnTo>
                <a:lnTo>
                  <a:pt x="1704975" y="5562600"/>
                </a:lnTo>
                <a:lnTo>
                  <a:pt x="1695450" y="5626100"/>
                </a:lnTo>
                <a:lnTo>
                  <a:pt x="1692275" y="5657850"/>
                </a:lnTo>
                <a:lnTo>
                  <a:pt x="1692275" y="5686425"/>
                </a:lnTo>
                <a:lnTo>
                  <a:pt x="1698625" y="5715000"/>
                </a:lnTo>
                <a:lnTo>
                  <a:pt x="1704975" y="5737225"/>
                </a:lnTo>
                <a:lnTo>
                  <a:pt x="1714500" y="5883275"/>
                </a:lnTo>
                <a:lnTo>
                  <a:pt x="1727200" y="6086475"/>
                </a:lnTo>
                <a:lnTo>
                  <a:pt x="1736725" y="6149975"/>
                </a:lnTo>
                <a:lnTo>
                  <a:pt x="1743075" y="6184900"/>
                </a:lnTo>
                <a:lnTo>
                  <a:pt x="1746250" y="6219825"/>
                </a:lnTo>
                <a:lnTo>
                  <a:pt x="1743075" y="6251575"/>
                </a:lnTo>
                <a:lnTo>
                  <a:pt x="1736725" y="6286500"/>
                </a:lnTo>
                <a:lnTo>
                  <a:pt x="1730375" y="6302375"/>
                </a:lnTo>
                <a:lnTo>
                  <a:pt x="1724025" y="6315075"/>
                </a:lnTo>
                <a:lnTo>
                  <a:pt x="1714500" y="6327775"/>
                </a:lnTo>
                <a:lnTo>
                  <a:pt x="1701800" y="6340475"/>
                </a:lnTo>
                <a:lnTo>
                  <a:pt x="1622425" y="6353175"/>
                </a:lnTo>
                <a:lnTo>
                  <a:pt x="1539875" y="6365875"/>
                </a:lnTo>
                <a:lnTo>
                  <a:pt x="1447800" y="6372225"/>
                </a:lnTo>
                <a:lnTo>
                  <a:pt x="1400175" y="6372225"/>
                </a:lnTo>
                <a:lnTo>
                  <a:pt x="1355725" y="6372225"/>
                </a:lnTo>
                <a:lnTo>
                  <a:pt x="1314450" y="6369050"/>
                </a:lnTo>
                <a:lnTo>
                  <a:pt x="1276350" y="6359525"/>
                </a:lnTo>
                <a:lnTo>
                  <a:pt x="1244600" y="6350000"/>
                </a:lnTo>
                <a:lnTo>
                  <a:pt x="1231900" y="6343650"/>
                </a:lnTo>
                <a:lnTo>
                  <a:pt x="1222375" y="6334125"/>
                </a:lnTo>
                <a:lnTo>
                  <a:pt x="1212850" y="6324600"/>
                </a:lnTo>
                <a:lnTo>
                  <a:pt x="1206500" y="6315075"/>
                </a:lnTo>
                <a:lnTo>
                  <a:pt x="1203325" y="6302375"/>
                </a:lnTo>
                <a:lnTo>
                  <a:pt x="1203325" y="6289675"/>
                </a:lnTo>
                <a:lnTo>
                  <a:pt x="1209675" y="6257925"/>
                </a:lnTo>
                <a:lnTo>
                  <a:pt x="1216025" y="6226175"/>
                </a:lnTo>
                <a:lnTo>
                  <a:pt x="1225550" y="6184900"/>
                </a:lnTo>
                <a:lnTo>
                  <a:pt x="1241425" y="6143625"/>
                </a:lnTo>
                <a:lnTo>
                  <a:pt x="1257300" y="6102350"/>
                </a:lnTo>
                <a:lnTo>
                  <a:pt x="1279525" y="6064250"/>
                </a:lnTo>
                <a:lnTo>
                  <a:pt x="1292225" y="6048375"/>
                </a:lnTo>
                <a:lnTo>
                  <a:pt x="1304925" y="6035675"/>
                </a:lnTo>
                <a:lnTo>
                  <a:pt x="1327150" y="5956300"/>
                </a:lnTo>
                <a:lnTo>
                  <a:pt x="1346200" y="5889625"/>
                </a:lnTo>
                <a:lnTo>
                  <a:pt x="1358900" y="5826125"/>
                </a:lnTo>
                <a:lnTo>
                  <a:pt x="1365250" y="5775325"/>
                </a:lnTo>
                <a:lnTo>
                  <a:pt x="1377950" y="5727700"/>
                </a:lnTo>
                <a:lnTo>
                  <a:pt x="1384300" y="5702300"/>
                </a:lnTo>
                <a:lnTo>
                  <a:pt x="1397000" y="5680075"/>
                </a:lnTo>
                <a:lnTo>
                  <a:pt x="1409700" y="5657850"/>
                </a:lnTo>
                <a:lnTo>
                  <a:pt x="1425575" y="5632450"/>
                </a:lnTo>
                <a:lnTo>
                  <a:pt x="1435100" y="5619750"/>
                </a:lnTo>
                <a:lnTo>
                  <a:pt x="1441450" y="5600700"/>
                </a:lnTo>
                <a:lnTo>
                  <a:pt x="1457325" y="5553075"/>
                </a:lnTo>
                <a:lnTo>
                  <a:pt x="1466850" y="5495925"/>
                </a:lnTo>
                <a:lnTo>
                  <a:pt x="1476375" y="5432425"/>
                </a:lnTo>
                <a:lnTo>
                  <a:pt x="1489075" y="5305425"/>
                </a:lnTo>
                <a:lnTo>
                  <a:pt x="1498600" y="5210175"/>
                </a:lnTo>
                <a:lnTo>
                  <a:pt x="1498600" y="5153025"/>
                </a:lnTo>
                <a:lnTo>
                  <a:pt x="1495425" y="5054600"/>
                </a:lnTo>
                <a:lnTo>
                  <a:pt x="1495425" y="4924425"/>
                </a:lnTo>
                <a:lnTo>
                  <a:pt x="1495425" y="4781550"/>
                </a:lnTo>
                <a:lnTo>
                  <a:pt x="1498600" y="4632325"/>
                </a:lnTo>
                <a:lnTo>
                  <a:pt x="1501775" y="4562475"/>
                </a:lnTo>
                <a:lnTo>
                  <a:pt x="1504950" y="4495800"/>
                </a:lnTo>
                <a:lnTo>
                  <a:pt x="1514475" y="4432300"/>
                </a:lnTo>
                <a:lnTo>
                  <a:pt x="1524000" y="4378325"/>
                </a:lnTo>
                <a:lnTo>
                  <a:pt x="1536700" y="4330700"/>
                </a:lnTo>
                <a:lnTo>
                  <a:pt x="1549400" y="4295775"/>
                </a:lnTo>
                <a:lnTo>
                  <a:pt x="1549400" y="4279900"/>
                </a:lnTo>
                <a:lnTo>
                  <a:pt x="1546225" y="4238625"/>
                </a:lnTo>
                <a:lnTo>
                  <a:pt x="1539875" y="4184650"/>
                </a:lnTo>
                <a:lnTo>
                  <a:pt x="1533525" y="4156075"/>
                </a:lnTo>
                <a:lnTo>
                  <a:pt x="1524000" y="4130675"/>
                </a:lnTo>
                <a:lnTo>
                  <a:pt x="1511300" y="4060825"/>
                </a:lnTo>
                <a:lnTo>
                  <a:pt x="1501775" y="3994150"/>
                </a:lnTo>
                <a:lnTo>
                  <a:pt x="1498600" y="3959225"/>
                </a:lnTo>
                <a:lnTo>
                  <a:pt x="1498600" y="3924300"/>
                </a:lnTo>
                <a:lnTo>
                  <a:pt x="1498600" y="3902075"/>
                </a:lnTo>
                <a:lnTo>
                  <a:pt x="1501775" y="3879850"/>
                </a:lnTo>
                <a:lnTo>
                  <a:pt x="1508125" y="3860800"/>
                </a:lnTo>
                <a:lnTo>
                  <a:pt x="1517650" y="3844925"/>
                </a:lnTo>
                <a:lnTo>
                  <a:pt x="1504950" y="3784600"/>
                </a:lnTo>
                <a:lnTo>
                  <a:pt x="1479550" y="3654425"/>
                </a:lnTo>
                <a:lnTo>
                  <a:pt x="1466850" y="3578225"/>
                </a:lnTo>
                <a:lnTo>
                  <a:pt x="1454150" y="3511550"/>
                </a:lnTo>
                <a:lnTo>
                  <a:pt x="1450975" y="3454400"/>
                </a:lnTo>
                <a:lnTo>
                  <a:pt x="1450975" y="3432175"/>
                </a:lnTo>
                <a:lnTo>
                  <a:pt x="1450975" y="3419475"/>
                </a:lnTo>
                <a:lnTo>
                  <a:pt x="1447800" y="3381375"/>
                </a:lnTo>
                <a:lnTo>
                  <a:pt x="1444625" y="3352800"/>
                </a:lnTo>
                <a:lnTo>
                  <a:pt x="1444625" y="3330575"/>
                </a:lnTo>
                <a:lnTo>
                  <a:pt x="1444625" y="3321050"/>
                </a:lnTo>
                <a:lnTo>
                  <a:pt x="1441450" y="3305175"/>
                </a:lnTo>
                <a:lnTo>
                  <a:pt x="1438275" y="3286125"/>
                </a:lnTo>
                <a:lnTo>
                  <a:pt x="1428750" y="3270250"/>
                </a:lnTo>
                <a:lnTo>
                  <a:pt x="1419225" y="3254375"/>
                </a:lnTo>
                <a:lnTo>
                  <a:pt x="1409700" y="3244850"/>
                </a:lnTo>
                <a:lnTo>
                  <a:pt x="1403350" y="3241675"/>
                </a:lnTo>
                <a:lnTo>
                  <a:pt x="1393825" y="3241675"/>
                </a:lnTo>
                <a:lnTo>
                  <a:pt x="1387475" y="3244850"/>
                </a:lnTo>
                <a:lnTo>
                  <a:pt x="1381125" y="3248025"/>
                </a:lnTo>
                <a:lnTo>
                  <a:pt x="1374775" y="3257550"/>
                </a:lnTo>
                <a:lnTo>
                  <a:pt x="1368425" y="3267075"/>
                </a:lnTo>
                <a:lnTo>
                  <a:pt x="1355725" y="3298825"/>
                </a:lnTo>
                <a:lnTo>
                  <a:pt x="1346200" y="3336925"/>
                </a:lnTo>
                <a:lnTo>
                  <a:pt x="1336675" y="3375025"/>
                </a:lnTo>
                <a:lnTo>
                  <a:pt x="1327150" y="3454400"/>
                </a:lnTo>
                <a:lnTo>
                  <a:pt x="1317625" y="3505200"/>
                </a:lnTo>
                <a:lnTo>
                  <a:pt x="1317625" y="3511550"/>
                </a:lnTo>
                <a:lnTo>
                  <a:pt x="1301750" y="3568700"/>
                </a:lnTo>
                <a:lnTo>
                  <a:pt x="1273175" y="3676650"/>
                </a:lnTo>
                <a:lnTo>
                  <a:pt x="1254125" y="3736975"/>
                </a:lnTo>
                <a:lnTo>
                  <a:pt x="1238250" y="3787775"/>
                </a:lnTo>
                <a:lnTo>
                  <a:pt x="1219200" y="3829050"/>
                </a:lnTo>
                <a:lnTo>
                  <a:pt x="1212850" y="3841750"/>
                </a:lnTo>
                <a:lnTo>
                  <a:pt x="1203325" y="3848100"/>
                </a:lnTo>
                <a:lnTo>
                  <a:pt x="1158875" y="3937000"/>
                </a:lnTo>
                <a:lnTo>
                  <a:pt x="1123950" y="4000500"/>
                </a:lnTo>
                <a:lnTo>
                  <a:pt x="1108075" y="4029075"/>
                </a:lnTo>
                <a:lnTo>
                  <a:pt x="1098550" y="4044950"/>
                </a:lnTo>
                <a:lnTo>
                  <a:pt x="1098550" y="4057650"/>
                </a:lnTo>
                <a:lnTo>
                  <a:pt x="1095375" y="4089400"/>
                </a:lnTo>
                <a:lnTo>
                  <a:pt x="1098550" y="4137025"/>
                </a:lnTo>
                <a:lnTo>
                  <a:pt x="1104900" y="4165600"/>
                </a:lnTo>
                <a:lnTo>
                  <a:pt x="1108075" y="4194175"/>
                </a:lnTo>
                <a:lnTo>
                  <a:pt x="1111250" y="4210050"/>
                </a:lnTo>
                <a:lnTo>
                  <a:pt x="1114425" y="4229100"/>
                </a:lnTo>
                <a:lnTo>
                  <a:pt x="1111250" y="4276725"/>
                </a:lnTo>
                <a:lnTo>
                  <a:pt x="1101725" y="4333875"/>
                </a:lnTo>
                <a:lnTo>
                  <a:pt x="1089025" y="4394200"/>
                </a:lnTo>
                <a:lnTo>
                  <a:pt x="1076325" y="4454525"/>
                </a:lnTo>
                <a:lnTo>
                  <a:pt x="1060450" y="4514850"/>
                </a:lnTo>
                <a:lnTo>
                  <a:pt x="1025525" y="4616450"/>
                </a:lnTo>
                <a:lnTo>
                  <a:pt x="1012825" y="4657725"/>
                </a:lnTo>
                <a:lnTo>
                  <a:pt x="1003300" y="4695825"/>
                </a:lnTo>
                <a:lnTo>
                  <a:pt x="996950" y="4730750"/>
                </a:lnTo>
                <a:lnTo>
                  <a:pt x="993775" y="4765675"/>
                </a:lnTo>
                <a:lnTo>
                  <a:pt x="993775" y="4797425"/>
                </a:lnTo>
                <a:lnTo>
                  <a:pt x="996950" y="4832350"/>
                </a:lnTo>
                <a:lnTo>
                  <a:pt x="1003300" y="4864100"/>
                </a:lnTo>
                <a:lnTo>
                  <a:pt x="1012825" y="4895850"/>
                </a:lnTo>
                <a:lnTo>
                  <a:pt x="1060450" y="5064125"/>
                </a:lnTo>
                <a:lnTo>
                  <a:pt x="1085850" y="5153025"/>
                </a:lnTo>
                <a:lnTo>
                  <a:pt x="1092200" y="5187950"/>
                </a:lnTo>
                <a:lnTo>
                  <a:pt x="1098550" y="5219700"/>
                </a:lnTo>
                <a:lnTo>
                  <a:pt x="1098550" y="5241925"/>
                </a:lnTo>
                <a:lnTo>
                  <a:pt x="1095375" y="5264150"/>
                </a:lnTo>
                <a:lnTo>
                  <a:pt x="1085850" y="5283200"/>
                </a:lnTo>
                <a:lnTo>
                  <a:pt x="1076325" y="5302250"/>
                </a:lnTo>
                <a:lnTo>
                  <a:pt x="1066800" y="5324475"/>
                </a:lnTo>
                <a:lnTo>
                  <a:pt x="1060450" y="5349875"/>
                </a:lnTo>
                <a:lnTo>
                  <a:pt x="1054100" y="5378450"/>
                </a:lnTo>
                <a:lnTo>
                  <a:pt x="1047750" y="5413375"/>
                </a:lnTo>
                <a:lnTo>
                  <a:pt x="1050925" y="5489575"/>
                </a:lnTo>
                <a:lnTo>
                  <a:pt x="1050925" y="5521325"/>
                </a:lnTo>
                <a:lnTo>
                  <a:pt x="1050925" y="5549900"/>
                </a:lnTo>
                <a:lnTo>
                  <a:pt x="1044575" y="5578475"/>
                </a:lnTo>
                <a:lnTo>
                  <a:pt x="1035050" y="5603875"/>
                </a:lnTo>
                <a:lnTo>
                  <a:pt x="1019175" y="5626100"/>
                </a:lnTo>
                <a:lnTo>
                  <a:pt x="996950" y="5648325"/>
                </a:lnTo>
                <a:lnTo>
                  <a:pt x="930275" y="5654675"/>
                </a:lnTo>
                <a:lnTo>
                  <a:pt x="863600" y="5657850"/>
                </a:lnTo>
                <a:lnTo>
                  <a:pt x="787400" y="5657850"/>
                </a:lnTo>
                <a:lnTo>
                  <a:pt x="749300" y="5654675"/>
                </a:lnTo>
                <a:lnTo>
                  <a:pt x="714375" y="5648325"/>
                </a:lnTo>
                <a:lnTo>
                  <a:pt x="682625" y="5641975"/>
                </a:lnTo>
                <a:lnTo>
                  <a:pt x="657225" y="5632450"/>
                </a:lnTo>
                <a:lnTo>
                  <a:pt x="635000" y="5616575"/>
                </a:lnTo>
                <a:lnTo>
                  <a:pt x="628650" y="5607050"/>
                </a:lnTo>
                <a:lnTo>
                  <a:pt x="622300" y="5597525"/>
                </a:lnTo>
                <a:lnTo>
                  <a:pt x="619125" y="5588000"/>
                </a:lnTo>
                <a:lnTo>
                  <a:pt x="619125" y="5578475"/>
                </a:lnTo>
                <a:lnTo>
                  <a:pt x="619125" y="5565775"/>
                </a:lnTo>
                <a:lnTo>
                  <a:pt x="622300" y="5549900"/>
                </a:lnTo>
                <a:lnTo>
                  <a:pt x="657225" y="5448300"/>
                </a:lnTo>
                <a:lnTo>
                  <a:pt x="685800" y="5362575"/>
                </a:lnTo>
                <a:lnTo>
                  <a:pt x="714375" y="5292725"/>
                </a:lnTo>
                <a:lnTo>
                  <a:pt x="742950" y="5226050"/>
                </a:lnTo>
                <a:lnTo>
                  <a:pt x="758825" y="5184775"/>
                </a:lnTo>
                <a:lnTo>
                  <a:pt x="771525" y="5137150"/>
                </a:lnTo>
                <a:lnTo>
                  <a:pt x="784225" y="5086350"/>
                </a:lnTo>
                <a:lnTo>
                  <a:pt x="793750" y="5035550"/>
                </a:lnTo>
                <a:lnTo>
                  <a:pt x="796925" y="4987925"/>
                </a:lnTo>
                <a:lnTo>
                  <a:pt x="796925" y="4965700"/>
                </a:lnTo>
                <a:lnTo>
                  <a:pt x="793750" y="4943475"/>
                </a:lnTo>
                <a:lnTo>
                  <a:pt x="768350" y="4838700"/>
                </a:lnTo>
                <a:lnTo>
                  <a:pt x="736600" y="4708525"/>
                </a:lnTo>
                <a:lnTo>
                  <a:pt x="701675" y="4591050"/>
                </a:lnTo>
                <a:lnTo>
                  <a:pt x="676275" y="4508500"/>
                </a:lnTo>
                <a:lnTo>
                  <a:pt x="666750" y="4473575"/>
                </a:lnTo>
                <a:lnTo>
                  <a:pt x="657225" y="4425950"/>
                </a:lnTo>
                <a:lnTo>
                  <a:pt x="647700" y="4371975"/>
                </a:lnTo>
                <a:lnTo>
                  <a:pt x="644525" y="4311650"/>
                </a:lnTo>
                <a:lnTo>
                  <a:pt x="644525" y="4244975"/>
                </a:lnTo>
                <a:lnTo>
                  <a:pt x="647700" y="4210050"/>
                </a:lnTo>
                <a:lnTo>
                  <a:pt x="654050" y="4178300"/>
                </a:lnTo>
                <a:lnTo>
                  <a:pt x="660400" y="4143375"/>
                </a:lnTo>
                <a:lnTo>
                  <a:pt x="669925" y="4111625"/>
                </a:lnTo>
                <a:lnTo>
                  <a:pt x="682625" y="4079875"/>
                </a:lnTo>
                <a:lnTo>
                  <a:pt x="698500" y="4051300"/>
                </a:lnTo>
                <a:lnTo>
                  <a:pt x="701675" y="4016375"/>
                </a:lnTo>
                <a:lnTo>
                  <a:pt x="704850" y="3933825"/>
                </a:lnTo>
                <a:lnTo>
                  <a:pt x="704850" y="3844925"/>
                </a:lnTo>
                <a:lnTo>
                  <a:pt x="701675" y="3810000"/>
                </a:lnTo>
                <a:lnTo>
                  <a:pt x="695325" y="3787775"/>
                </a:lnTo>
                <a:lnTo>
                  <a:pt x="669925" y="3752850"/>
                </a:lnTo>
                <a:lnTo>
                  <a:pt x="647700" y="3714750"/>
                </a:lnTo>
                <a:lnTo>
                  <a:pt x="619125" y="3663950"/>
                </a:lnTo>
                <a:lnTo>
                  <a:pt x="593725" y="3603625"/>
                </a:lnTo>
                <a:lnTo>
                  <a:pt x="584200" y="3568700"/>
                </a:lnTo>
                <a:lnTo>
                  <a:pt x="574675" y="3533775"/>
                </a:lnTo>
                <a:lnTo>
                  <a:pt x="568325" y="3495675"/>
                </a:lnTo>
                <a:lnTo>
                  <a:pt x="565150" y="3457575"/>
                </a:lnTo>
                <a:lnTo>
                  <a:pt x="561975" y="3419475"/>
                </a:lnTo>
                <a:lnTo>
                  <a:pt x="568325" y="3381375"/>
                </a:lnTo>
                <a:lnTo>
                  <a:pt x="574675" y="3298825"/>
                </a:lnTo>
                <a:lnTo>
                  <a:pt x="577850" y="3209925"/>
                </a:lnTo>
                <a:lnTo>
                  <a:pt x="574675" y="3124200"/>
                </a:lnTo>
                <a:lnTo>
                  <a:pt x="574675" y="3038475"/>
                </a:lnTo>
                <a:lnTo>
                  <a:pt x="571500" y="2962275"/>
                </a:lnTo>
                <a:lnTo>
                  <a:pt x="571500" y="2892425"/>
                </a:lnTo>
                <a:lnTo>
                  <a:pt x="574675" y="2841625"/>
                </a:lnTo>
                <a:lnTo>
                  <a:pt x="581025" y="2819400"/>
                </a:lnTo>
                <a:lnTo>
                  <a:pt x="584200" y="2803525"/>
                </a:lnTo>
                <a:lnTo>
                  <a:pt x="584200" y="2787650"/>
                </a:lnTo>
                <a:lnTo>
                  <a:pt x="584200" y="2746375"/>
                </a:lnTo>
                <a:lnTo>
                  <a:pt x="587375" y="2724150"/>
                </a:lnTo>
                <a:lnTo>
                  <a:pt x="590550" y="2705100"/>
                </a:lnTo>
                <a:lnTo>
                  <a:pt x="600075" y="2686050"/>
                </a:lnTo>
                <a:lnTo>
                  <a:pt x="606425" y="2679700"/>
                </a:lnTo>
                <a:lnTo>
                  <a:pt x="612775" y="2676525"/>
                </a:lnTo>
                <a:lnTo>
                  <a:pt x="609600" y="2644775"/>
                </a:lnTo>
                <a:lnTo>
                  <a:pt x="568325" y="2654300"/>
                </a:lnTo>
                <a:lnTo>
                  <a:pt x="473075" y="2673350"/>
                </a:lnTo>
                <a:lnTo>
                  <a:pt x="412750" y="2682875"/>
                </a:lnTo>
                <a:lnTo>
                  <a:pt x="352425" y="2689225"/>
                </a:lnTo>
                <a:lnTo>
                  <a:pt x="292100" y="2689225"/>
                </a:lnTo>
                <a:lnTo>
                  <a:pt x="263525" y="2686050"/>
                </a:lnTo>
                <a:lnTo>
                  <a:pt x="238125" y="2682875"/>
                </a:lnTo>
                <a:lnTo>
                  <a:pt x="231775" y="2682875"/>
                </a:lnTo>
                <a:lnTo>
                  <a:pt x="209550" y="2679700"/>
                </a:lnTo>
                <a:lnTo>
                  <a:pt x="184150" y="2679700"/>
                </a:lnTo>
                <a:lnTo>
                  <a:pt x="171450" y="2682875"/>
                </a:lnTo>
                <a:lnTo>
                  <a:pt x="158750" y="2689225"/>
                </a:lnTo>
                <a:lnTo>
                  <a:pt x="149225" y="2689225"/>
                </a:lnTo>
                <a:lnTo>
                  <a:pt x="139700" y="2686050"/>
                </a:lnTo>
                <a:lnTo>
                  <a:pt x="123825" y="2679700"/>
                </a:lnTo>
                <a:lnTo>
                  <a:pt x="107950" y="2670175"/>
                </a:lnTo>
                <a:lnTo>
                  <a:pt x="85725" y="2651125"/>
                </a:lnTo>
                <a:lnTo>
                  <a:pt x="66675" y="2619375"/>
                </a:lnTo>
                <a:lnTo>
                  <a:pt x="44450" y="2578100"/>
                </a:lnTo>
                <a:lnTo>
                  <a:pt x="9525" y="2505075"/>
                </a:lnTo>
                <a:lnTo>
                  <a:pt x="3175" y="2479675"/>
                </a:lnTo>
                <a:lnTo>
                  <a:pt x="0" y="2457450"/>
                </a:lnTo>
                <a:lnTo>
                  <a:pt x="3175" y="2438400"/>
                </a:lnTo>
                <a:lnTo>
                  <a:pt x="9525" y="2416175"/>
                </a:lnTo>
                <a:lnTo>
                  <a:pt x="34925" y="2355850"/>
                </a:lnTo>
                <a:lnTo>
                  <a:pt x="50800" y="2317750"/>
                </a:lnTo>
                <a:lnTo>
                  <a:pt x="60325" y="2282825"/>
                </a:lnTo>
                <a:lnTo>
                  <a:pt x="66675" y="2251075"/>
                </a:lnTo>
                <a:lnTo>
                  <a:pt x="69850" y="2222500"/>
                </a:lnTo>
                <a:lnTo>
                  <a:pt x="73025" y="2171700"/>
                </a:lnTo>
                <a:lnTo>
                  <a:pt x="73025" y="2133600"/>
                </a:lnTo>
                <a:lnTo>
                  <a:pt x="79375" y="2098675"/>
                </a:lnTo>
                <a:lnTo>
                  <a:pt x="98425" y="2038350"/>
                </a:lnTo>
                <a:lnTo>
                  <a:pt x="123825" y="1955800"/>
                </a:lnTo>
                <a:lnTo>
                  <a:pt x="155575" y="1863725"/>
                </a:lnTo>
                <a:lnTo>
                  <a:pt x="190500" y="1768475"/>
                </a:lnTo>
                <a:lnTo>
                  <a:pt x="225425" y="1685925"/>
                </a:lnTo>
                <a:lnTo>
                  <a:pt x="244475" y="1647825"/>
                </a:lnTo>
                <a:lnTo>
                  <a:pt x="263525" y="1616075"/>
                </a:lnTo>
                <a:lnTo>
                  <a:pt x="279400" y="1593850"/>
                </a:lnTo>
                <a:lnTo>
                  <a:pt x="295275" y="1577975"/>
                </a:lnTo>
                <a:lnTo>
                  <a:pt x="311150" y="1558925"/>
                </a:lnTo>
                <a:lnTo>
                  <a:pt x="323850" y="1536700"/>
                </a:lnTo>
                <a:lnTo>
                  <a:pt x="333375" y="1508125"/>
                </a:lnTo>
                <a:lnTo>
                  <a:pt x="342900" y="1473200"/>
                </a:lnTo>
                <a:lnTo>
                  <a:pt x="358775" y="1393825"/>
                </a:lnTo>
                <a:lnTo>
                  <a:pt x="377825" y="1304925"/>
                </a:lnTo>
                <a:lnTo>
                  <a:pt x="387350" y="1263650"/>
                </a:lnTo>
                <a:lnTo>
                  <a:pt x="400050" y="1219200"/>
                </a:lnTo>
                <a:lnTo>
                  <a:pt x="415925" y="1181100"/>
                </a:lnTo>
                <a:lnTo>
                  <a:pt x="434975" y="1139825"/>
                </a:lnTo>
                <a:lnTo>
                  <a:pt x="457200" y="1104900"/>
                </a:lnTo>
                <a:lnTo>
                  <a:pt x="485775" y="1069975"/>
                </a:lnTo>
                <a:lnTo>
                  <a:pt x="514350" y="1041400"/>
                </a:lnTo>
                <a:lnTo>
                  <a:pt x="533400" y="1028700"/>
                </a:lnTo>
                <a:lnTo>
                  <a:pt x="552450" y="1019175"/>
                </a:lnTo>
                <a:lnTo>
                  <a:pt x="596900" y="977900"/>
                </a:lnTo>
                <a:lnTo>
                  <a:pt x="644525" y="936625"/>
                </a:lnTo>
                <a:lnTo>
                  <a:pt x="704850" y="885825"/>
                </a:lnTo>
                <a:lnTo>
                  <a:pt x="774700" y="838200"/>
                </a:lnTo>
                <a:lnTo>
                  <a:pt x="809625" y="815975"/>
                </a:lnTo>
                <a:lnTo>
                  <a:pt x="844550" y="793750"/>
                </a:lnTo>
                <a:lnTo>
                  <a:pt x="882650" y="774700"/>
                </a:lnTo>
                <a:lnTo>
                  <a:pt x="917575" y="758825"/>
                </a:lnTo>
                <a:lnTo>
                  <a:pt x="949325" y="749300"/>
                </a:lnTo>
                <a:lnTo>
                  <a:pt x="981075" y="742950"/>
                </a:lnTo>
                <a:lnTo>
                  <a:pt x="965200" y="698500"/>
                </a:lnTo>
                <a:lnTo>
                  <a:pt x="949325" y="657225"/>
                </a:lnTo>
                <a:lnTo>
                  <a:pt x="936625" y="612775"/>
                </a:lnTo>
                <a:lnTo>
                  <a:pt x="930275" y="574675"/>
                </a:lnTo>
                <a:lnTo>
                  <a:pt x="930275" y="558800"/>
                </a:lnTo>
                <a:lnTo>
                  <a:pt x="933450" y="549275"/>
                </a:lnTo>
                <a:lnTo>
                  <a:pt x="936625" y="546100"/>
                </a:lnTo>
                <a:lnTo>
                  <a:pt x="939800" y="546100"/>
                </a:lnTo>
                <a:lnTo>
                  <a:pt x="952500" y="549275"/>
                </a:lnTo>
                <a:lnTo>
                  <a:pt x="968375" y="561975"/>
                </a:lnTo>
                <a:lnTo>
                  <a:pt x="987425" y="581025"/>
                </a:lnTo>
                <a:lnTo>
                  <a:pt x="984250" y="555625"/>
                </a:lnTo>
                <a:lnTo>
                  <a:pt x="977900" y="488950"/>
                </a:lnTo>
                <a:lnTo>
                  <a:pt x="974725" y="444500"/>
                </a:lnTo>
                <a:lnTo>
                  <a:pt x="974725" y="396875"/>
                </a:lnTo>
                <a:lnTo>
                  <a:pt x="981075" y="342900"/>
                </a:lnTo>
                <a:lnTo>
                  <a:pt x="990600" y="288925"/>
                </a:lnTo>
                <a:lnTo>
                  <a:pt x="1006475" y="234950"/>
                </a:lnTo>
                <a:lnTo>
                  <a:pt x="1016000" y="209550"/>
                </a:lnTo>
                <a:lnTo>
                  <a:pt x="1028700" y="180975"/>
                </a:lnTo>
                <a:lnTo>
                  <a:pt x="1041400" y="158750"/>
                </a:lnTo>
                <a:lnTo>
                  <a:pt x="1060450" y="133350"/>
                </a:lnTo>
                <a:lnTo>
                  <a:pt x="1079500" y="111125"/>
                </a:lnTo>
                <a:lnTo>
                  <a:pt x="1098550" y="88900"/>
                </a:lnTo>
                <a:lnTo>
                  <a:pt x="1123950" y="69850"/>
                </a:lnTo>
                <a:lnTo>
                  <a:pt x="1152525" y="53975"/>
                </a:lnTo>
                <a:lnTo>
                  <a:pt x="1181100" y="38100"/>
                </a:lnTo>
                <a:lnTo>
                  <a:pt x="1216025" y="25400"/>
                </a:lnTo>
                <a:lnTo>
                  <a:pt x="1250950" y="15875"/>
                </a:lnTo>
                <a:lnTo>
                  <a:pt x="1289050" y="6350"/>
                </a:lnTo>
                <a:lnTo>
                  <a:pt x="1333500" y="3175"/>
                </a:lnTo>
                <a:lnTo>
                  <a:pt x="1381125" y="317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speed">
            <a:extLst>
              <a:ext uri="{FF2B5EF4-FFF2-40B4-BE49-F238E27FC236}">
                <a16:creationId xmlns:a16="http://schemas.microsoft.com/office/drawing/2014/main" id="{8081355A-0530-4AD3-832C-F0DF62A0C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960" y="5037961"/>
            <a:ext cx="1665580" cy="4431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人口环境</a:t>
            </a:r>
            <a:endParaRPr lang="en-US" altLang="ko-KR" sz="3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speed">
            <a:extLst>
              <a:ext uri="{FF2B5EF4-FFF2-40B4-BE49-F238E27FC236}">
                <a16:creationId xmlns:a16="http://schemas.microsoft.com/office/drawing/2014/main" id="{6388E0E0-195D-408B-A1FD-F4D8BB63A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291" y="4105850"/>
            <a:ext cx="1633928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市场环境</a:t>
            </a:r>
            <a:endParaRPr lang="en-US" altLang="ko-KR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speed">
            <a:extLst>
              <a:ext uri="{FF2B5EF4-FFF2-40B4-BE49-F238E27FC236}">
                <a16:creationId xmlns:a16="http://schemas.microsoft.com/office/drawing/2014/main" id="{7716B611-A6BE-4C9E-BD03-C19F033B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713" y="3427251"/>
            <a:ext cx="1345827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政策环境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Box 51">
            <a:extLst>
              <a:ext uri="{FF2B5EF4-FFF2-40B4-BE49-F238E27FC236}">
                <a16:creationId xmlns:a16="http://schemas.microsoft.com/office/drawing/2014/main" id="{E0DEF6D1-B754-3543-A453-5C3ED66D99B1}"/>
              </a:ext>
            </a:extLst>
          </p:cNvPr>
          <p:cNvSpPr txBox="1"/>
          <p:nvPr/>
        </p:nvSpPr>
        <p:spPr>
          <a:xfrm>
            <a:off x="406086" y="24401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“看病难看病贵”</a:t>
            </a:r>
          </a:p>
        </p:txBody>
      </p:sp>
    </p:spTree>
    <p:extLst>
      <p:ext uri="{BB962C8B-B14F-4D97-AF65-F5344CB8AC3E}">
        <p14:creationId xmlns:p14="http://schemas.microsoft.com/office/powerpoint/2010/main" val="86623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5" y="1900066"/>
            <a:ext cx="5218595" cy="26712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200" b="0" dirty="0">
                <a:solidFill>
                  <a:schemeClr val="tx2">
                    <a:lumMod val="50000"/>
                  </a:schemeClr>
                </a:solidFill>
              </a:rPr>
              <a:t>医疗卫生筹资机制改革滞后，多数老百姓自费就医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speed">
            <a:extLst>
              <a:ext uri="{FF2B5EF4-FFF2-40B4-BE49-F238E27FC236}">
                <a16:creationId xmlns:a16="http://schemas.microsoft.com/office/drawing/2014/main" id="{F7575676-A8DA-42DD-BC3C-3C662744C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7" y="3490392"/>
            <a:ext cx="5301556" cy="26712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200" b="0" dirty="0">
                <a:solidFill>
                  <a:schemeClr val="tx2">
                    <a:lumMod val="50000"/>
                  </a:schemeClr>
                </a:solidFill>
              </a:rPr>
              <a:t>医疗机构市场主导，片面追求经济利益</a:t>
            </a:r>
            <a:endParaRPr lang="en-US" altLang="ko-KR" sz="1200" b="0" dirty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speed">
            <a:extLst>
              <a:ext uri="{FF2B5EF4-FFF2-40B4-BE49-F238E27FC236}">
                <a16:creationId xmlns:a16="http://schemas.microsoft.com/office/drawing/2014/main" id="{0722D688-DA68-42BC-8400-4BBAF3FB6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134" y="5106639"/>
            <a:ext cx="5325697" cy="520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0" dirty="0">
                <a:solidFill>
                  <a:schemeClr val="tx2">
                    <a:lumMod val="50000"/>
                  </a:schemeClr>
                </a:solidFill>
                <a:sym typeface="+mn-lt"/>
              </a:rPr>
              <a:t>· </a:t>
            </a:r>
            <a:r>
              <a:rPr lang="zh-CN" altLang="en-US" sz="1200" b="0" dirty="0">
                <a:solidFill>
                  <a:schemeClr val="tx2">
                    <a:lumMod val="50000"/>
                  </a:schemeClr>
                </a:solidFill>
                <a:sym typeface="+mn-lt"/>
              </a:rPr>
              <a:t>社会分配不均，贫富差距过大</a:t>
            </a:r>
            <a:endParaRPr lang="en-US" altLang="zh-CN" sz="1200" b="0" dirty="0">
              <a:solidFill>
                <a:schemeClr val="tx2">
                  <a:lumMod val="50000"/>
                </a:schemeClr>
              </a:solidFill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dirty="0">
                <a:solidFill>
                  <a:schemeClr val="tx2">
                    <a:lumMod val="50000"/>
                  </a:schemeClr>
                </a:solidFill>
                <a:sym typeface="+mn-lt"/>
              </a:rPr>
              <a:t>· </a:t>
            </a:r>
            <a:r>
              <a:rPr lang="zh-CN" altLang="en-US" sz="1200" b="0" dirty="0">
                <a:solidFill>
                  <a:schemeClr val="tx2">
                    <a:lumMod val="50000"/>
                  </a:schemeClr>
                </a:solidFill>
                <a:sym typeface="+mn-lt"/>
              </a:rPr>
              <a:t>人口老龄化，疾病谱慢性化，医疗的难度和成本加大</a:t>
            </a:r>
            <a:r>
              <a:rPr lang="en-US" altLang="zh-CN" sz="1200" b="0" dirty="0">
                <a:solidFill>
                  <a:schemeClr val="tx2">
                    <a:lumMod val="50000"/>
                  </a:schemeClr>
                </a:solidFill>
                <a:sym typeface="+mn-lt"/>
              </a:rPr>
              <a:t>z</a:t>
            </a:r>
            <a:endParaRPr lang="en-US" altLang="ko-KR" sz="1200" b="0" dirty="0">
              <a:solidFill>
                <a:schemeClr val="tx2">
                  <a:lumMod val="50000"/>
                </a:schemeClr>
              </a:solidFill>
              <a:sym typeface="+mn-lt"/>
            </a:endParaRPr>
          </a:p>
        </p:txBody>
      </p:sp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7" y="1572037"/>
            <a:ext cx="227209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7664" y="3142759"/>
            <a:ext cx="169211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5" y="4692699"/>
            <a:ext cx="1821830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32" name="TextBox 51">
            <a:extLst>
              <a:ext uri="{FF2B5EF4-FFF2-40B4-BE49-F238E27FC236}">
                <a16:creationId xmlns:a16="http://schemas.microsoft.com/office/drawing/2014/main" id="{4E9DFDE5-6255-C646-8226-92BFC06285B7}"/>
              </a:ext>
            </a:extLst>
          </p:cNvPr>
          <p:cNvSpPr txBox="1"/>
          <p:nvPr/>
        </p:nvSpPr>
        <p:spPr>
          <a:xfrm>
            <a:off x="406086" y="24401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“看病难看病贵”</a:t>
            </a:r>
          </a:p>
        </p:txBody>
      </p:sp>
      <p:sp>
        <p:nvSpPr>
          <p:cNvPr id="29" name="矩形 20">
            <a:extLst>
              <a:ext uri="{FF2B5EF4-FFF2-40B4-BE49-F238E27FC236}">
                <a16:creationId xmlns:a16="http://schemas.microsoft.com/office/drawing/2014/main" id="{14BFEBFA-CCD0-3948-B73B-E832B4F9AD6D}"/>
              </a:ext>
            </a:extLst>
          </p:cNvPr>
          <p:cNvSpPr/>
          <p:nvPr/>
        </p:nvSpPr>
        <p:spPr>
          <a:xfrm>
            <a:off x="4020666" y="329166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78168" y="82550"/>
                  <a:pt x="600762" y="60325"/>
                  <a:pt x="915430" y="0"/>
                </a:cubicBezTo>
                <a:lnTo>
                  <a:pt x="915430" y="316323"/>
                </a:lnTo>
                <a:cubicBezTo>
                  <a:pt x="607112" y="255998"/>
                  <a:pt x="362293" y="236948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FA8B3B80-766E-C74E-92D8-5386E9BEC64D}"/>
              </a:ext>
            </a:extLst>
          </p:cNvPr>
          <p:cNvSpPr/>
          <p:nvPr/>
        </p:nvSpPr>
        <p:spPr>
          <a:xfrm rot="18427153">
            <a:off x="3497445" y="2355365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400807" y="94835"/>
                  <a:pt x="540190" y="88888"/>
                  <a:pt x="915430" y="0"/>
                </a:cubicBezTo>
                <a:lnTo>
                  <a:pt x="915430" y="316323"/>
                </a:lnTo>
                <a:cubicBezTo>
                  <a:pt x="582367" y="247865"/>
                  <a:pt x="380067" y="241701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E9B7416F-C6C5-CF46-8D83-D5ED2CD2EE41}"/>
              </a:ext>
            </a:extLst>
          </p:cNvPr>
          <p:cNvSpPr/>
          <p:nvPr/>
        </p:nvSpPr>
        <p:spPr>
          <a:xfrm rot="3172847" flipV="1">
            <a:off x="3497445" y="430426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98855" y="84366"/>
                  <a:pt x="557328" y="87861"/>
                  <a:pt x="915430" y="0"/>
                </a:cubicBezTo>
                <a:lnTo>
                  <a:pt x="915430" y="316323"/>
                </a:lnTo>
                <a:cubicBezTo>
                  <a:pt x="543259" y="235650"/>
                  <a:pt x="356255" y="241805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85BA35B-18B5-5840-9F69-67EB1A4E07A6}"/>
              </a:ext>
            </a:extLst>
          </p:cNvPr>
          <p:cNvSpPr/>
          <p:nvPr/>
        </p:nvSpPr>
        <p:spPr>
          <a:xfrm>
            <a:off x="3962959" y="1439695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CC4743-1509-364E-939D-B3C308DC6186}"/>
              </a:ext>
            </a:extLst>
          </p:cNvPr>
          <p:cNvSpPr/>
          <p:nvPr/>
        </p:nvSpPr>
        <p:spPr>
          <a:xfrm>
            <a:off x="4731309" y="3003382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99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A16F3D2-BD23-FF4B-BB8E-281EE36330A4}"/>
              </a:ext>
            </a:extLst>
          </p:cNvPr>
          <p:cNvSpPr/>
          <p:nvPr/>
        </p:nvSpPr>
        <p:spPr>
          <a:xfrm>
            <a:off x="3962959" y="4567069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7CF273B-136F-EB45-8097-C5435B1BC339}"/>
              </a:ext>
            </a:extLst>
          </p:cNvPr>
          <p:cNvSpPr/>
          <p:nvPr/>
        </p:nvSpPr>
        <p:spPr>
          <a:xfrm>
            <a:off x="4087758" y="1564494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5AFD6EE-3801-A74E-9199-F3B15D18906F}"/>
              </a:ext>
            </a:extLst>
          </p:cNvPr>
          <p:cNvSpPr/>
          <p:nvPr/>
        </p:nvSpPr>
        <p:spPr>
          <a:xfrm>
            <a:off x="4856108" y="3128181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A56967C-AC5B-084F-8072-0F88DDBD55F0}"/>
              </a:ext>
            </a:extLst>
          </p:cNvPr>
          <p:cNvSpPr/>
          <p:nvPr/>
        </p:nvSpPr>
        <p:spPr>
          <a:xfrm>
            <a:off x="4087758" y="4691868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22107A4-F7FA-9648-B52C-F27B4A8D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542" y="4832581"/>
            <a:ext cx="513549" cy="51354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C7C5BB-AD3C-E84B-817C-5620D81B4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1271" y="1675955"/>
            <a:ext cx="668092" cy="59866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8C0353D-684E-094C-9B93-E79A818C1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2023" y="3314691"/>
            <a:ext cx="444978" cy="44497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AD959B-DC33-204A-A6F4-4C8DC4EE0700}"/>
              </a:ext>
            </a:extLst>
          </p:cNvPr>
          <p:cNvGrpSpPr/>
          <p:nvPr/>
        </p:nvGrpSpPr>
        <p:grpSpPr>
          <a:xfrm>
            <a:off x="2177725" y="2529203"/>
            <a:ext cx="2051655" cy="2051655"/>
            <a:chOff x="2234543" y="2918309"/>
            <a:chExt cx="2051655" cy="205165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A77F70-ED72-6E46-9651-25982BF7087E}"/>
                </a:ext>
              </a:extLst>
            </p:cNvPr>
            <p:cNvSpPr/>
            <p:nvPr/>
          </p:nvSpPr>
          <p:spPr>
            <a:xfrm>
              <a:off x="2234543" y="2918309"/>
              <a:ext cx="2051655" cy="2051655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  <a:effectLst>
              <a:outerShdw blurRad="241300" dist="381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</a:t>
              </a:r>
              <a:endParaRPr kumimoji="1" lang="en-US" altLang="zh-CN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难题</a:t>
              </a: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1A30CE7-4259-5741-9905-1DD171CC40F2}"/>
                </a:ext>
              </a:extLst>
            </p:cNvPr>
            <p:cNvSpPr/>
            <p:nvPr/>
          </p:nvSpPr>
          <p:spPr>
            <a:xfrm>
              <a:off x="2408416" y="3095481"/>
              <a:ext cx="1703907" cy="16616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2CED5A-47B4-4549-A45F-87819F73269C}"/>
                </a:ext>
              </a:extLst>
            </p:cNvPr>
            <p:cNvSpPr txBox="1"/>
            <p:nvPr/>
          </p:nvSpPr>
          <p:spPr>
            <a:xfrm>
              <a:off x="2503831" y="3713303"/>
              <a:ext cx="1476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看病难题</a:t>
              </a:r>
              <a:endParaRPr kumimoji="1" lang="en-US" altLang="zh-CN" sz="24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3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51">
            <a:extLst>
              <a:ext uri="{FF2B5EF4-FFF2-40B4-BE49-F238E27FC236}">
                <a16:creationId xmlns:a16="http://schemas.microsoft.com/office/drawing/2014/main" id="{6582D78D-0CAE-2A42-BE2C-8C894DA4B3E8}"/>
              </a:ext>
            </a:extLst>
          </p:cNvPr>
          <p:cNvSpPr txBox="1"/>
          <p:nvPr/>
        </p:nvSpPr>
        <p:spPr>
          <a:xfrm>
            <a:off x="439338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5FCBDCAF-04DB-0641-89CE-D02290937F73}"/>
              </a:ext>
            </a:extLst>
          </p:cNvPr>
          <p:cNvSpPr>
            <a:spLocks noEditPoints="1"/>
          </p:cNvSpPr>
          <p:nvPr/>
        </p:nvSpPr>
        <p:spPr bwMode="auto">
          <a:xfrm>
            <a:off x="1673967" y="1897271"/>
            <a:ext cx="1133558" cy="1133559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9AD21DF2-27C5-1D47-9DB5-2B3897307502}"/>
              </a:ext>
            </a:extLst>
          </p:cNvPr>
          <p:cNvSpPr>
            <a:spLocks noEditPoints="1"/>
          </p:cNvSpPr>
          <p:nvPr/>
        </p:nvSpPr>
        <p:spPr bwMode="auto">
          <a:xfrm>
            <a:off x="1650892" y="1382404"/>
            <a:ext cx="301465" cy="300566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801AE785-BCD9-664F-9CB4-3F1C972B6C9B}"/>
              </a:ext>
            </a:extLst>
          </p:cNvPr>
          <p:cNvSpPr>
            <a:spLocks noEditPoints="1"/>
          </p:cNvSpPr>
          <p:nvPr/>
        </p:nvSpPr>
        <p:spPr bwMode="auto">
          <a:xfrm>
            <a:off x="6989591" y="1382404"/>
            <a:ext cx="301465" cy="300566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9ECF39F1-520E-7248-9B4C-0970CC8AB105}"/>
              </a:ext>
            </a:extLst>
          </p:cNvPr>
          <p:cNvSpPr txBox="1"/>
          <p:nvPr/>
        </p:nvSpPr>
        <p:spPr>
          <a:xfrm>
            <a:off x="2000320" y="130628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CE73C224-701E-6348-9DA4-72705801665D}"/>
              </a:ext>
            </a:extLst>
          </p:cNvPr>
          <p:cNvSpPr txBox="1"/>
          <p:nvPr/>
        </p:nvSpPr>
        <p:spPr>
          <a:xfrm>
            <a:off x="2879875" y="2000123"/>
            <a:ext cx="2711921" cy="9636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中西医的根本区别在于，中医是一门医学理论，要治病该怎么做的理论，其理论能够诠释自己</a:t>
            </a:r>
            <a:endParaRPr lang="id-ID" sz="1200" dirty="0">
              <a:solidFill>
                <a:schemeClr val="tx2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B2DE96D-6ECF-8E46-A960-898C913C7D07}"/>
              </a:ext>
            </a:extLst>
          </p:cNvPr>
          <p:cNvSpPr txBox="1"/>
          <p:nvPr/>
        </p:nvSpPr>
        <p:spPr>
          <a:xfrm>
            <a:off x="7339019" y="130628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zh-CN" altLang="id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98E2480-12D0-914D-BE9D-D03647FB50D7}"/>
              </a:ext>
            </a:extLst>
          </p:cNvPr>
          <p:cNvSpPr txBox="1"/>
          <p:nvPr/>
        </p:nvSpPr>
        <p:spPr>
          <a:xfrm>
            <a:off x="8218574" y="2000123"/>
            <a:ext cx="2711921" cy="95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西医是一门技术，没有怎么治病的理论，全仰仗、生物学、生物物理学、生物化学来解释自己。</a:t>
            </a:r>
            <a:endParaRPr lang="id-ID" sz="1200" dirty="0">
              <a:solidFill>
                <a:schemeClr val="tx2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A9E31B01-3C90-A54E-BFA3-BDB8A3E84575}"/>
              </a:ext>
            </a:extLst>
          </p:cNvPr>
          <p:cNvCxnSpPr>
            <a:cxnSpLocks/>
          </p:cNvCxnSpPr>
          <p:nvPr/>
        </p:nvCxnSpPr>
        <p:spPr>
          <a:xfrm>
            <a:off x="6320373" y="1370984"/>
            <a:ext cx="0" cy="4357711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reeform 11">
            <a:extLst>
              <a:ext uri="{FF2B5EF4-FFF2-40B4-BE49-F238E27FC236}">
                <a16:creationId xmlns:a16="http://schemas.microsoft.com/office/drawing/2014/main" id="{E54DCFB7-8317-1E4A-BB2E-2441ED83479D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674558" y="2584843"/>
            <a:ext cx="564066" cy="562384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11">
            <a:extLst>
              <a:ext uri="{FF2B5EF4-FFF2-40B4-BE49-F238E27FC236}">
                <a16:creationId xmlns:a16="http://schemas.microsoft.com/office/drawing/2014/main" id="{68F19567-A176-CA4C-A978-B8D397D6EA87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728639" y="2475545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11">
            <a:extLst>
              <a:ext uri="{FF2B5EF4-FFF2-40B4-BE49-F238E27FC236}">
                <a16:creationId xmlns:a16="http://schemas.microsoft.com/office/drawing/2014/main" id="{8B7D5516-9174-9640-ABFA-731ED9B56FFB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664209" y="2076093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5AFE95A-3ECC-1E45-A027-7AEED4D9A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711" y="2197942"/>
            <a:ext cx="482340" cy="48234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DD55F69-BAF2-4E49-B2E7-A82BCB081506}"/>
              </a:ext>
            </a:extLst>
          </p:cNvPr>
          <p:cNvGrpSpPr/>
          <p:nvPr/>
        </p:nvGrpSpPr>
        <p:grpSpPr>
          <a:xfrm>
            <a:off x="6927371" y="1897271"/>
            <a:ext cx="1238335" cy="1133559"/>
            <a:chOff x="6468964" y="2100549"/>
            <a:chExt cx="1140499" cy="1044000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B72D0BF-FC4B-9C46-9AB9-21E2D8FC9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7520" y="2100549"/>
              <a:ext cx="1044000" cy="10440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87D444D3-E5EF-5149-9122-FC1C8148D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8964" y="2253647"/>
              <a:ext cx="519501" cy="517952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30551CD3-BDF1-CC49-B052-E7D6FE322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5799" y="2561687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EBFBAAB7-935A-3843-8AD3-74250F9E6B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4670" y="2162010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7181370C-0E20-B349-8DB7-7A21ADE1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0816" y="2408472"/>
              <a:ext cx="384938" cy="384938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E047773-C12F-FB42-B734-F1EFD99DE859}"/>
              </a:ext>
            </a:extLst>
          </p:cNvPr>
          <p:cNvGrpSpPr/>
          <p:nvPr/>
        </p:nvGrpSpPr>
        <p:grpSpPr>
          <a:xfrm>
            <a:off x="1723491" y="3585096"/>
            <a:ext cx="3745592" cy="291281"/>
            <a:chOff x="2170494" y="3596967"/>
            <a:chExt cx="3449667" cy="26826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AD534C-9CC6-DC4C-9FB5-AD407A5CE8E4}"/>
                </a:ext>
              </a:extLst>
            </p:cNvPr>
            <p:cNvSpPr/>
            <p:nvPr/>
          </p:nvSpPr>
          <p:spPr>
            <a:xfrm>
              <a:off x="2170494" y="3596967"/>
              <a:ext cx="3449667" cy="2677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215CD7B-87F9-C243-805E-F62EE376ED83}"/>
                </a:ext>
              </a:extLst>
            </p:cNvPr>
            <p:cNvGrpSpPr/>
            <p:nvPr/>
          </p:nvGrpSpPr>
          <p:grpSpPr>
            <a:xfrm>
              <a:off x="2170494" y="3596967"/>
              <a:ext cx="3276265" cy="268268"/>
              <a:chOff x="2170494" y="3451827"/>
              <a:chExt cx="3276265" cy="26826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48B0CA-8114-9542-A9C2-69A5BFCA9A1F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309C96AE-21D6-D544-8160-0995CD593F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价格低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96A35946-E612-B540-8013-583D7755E018}"/>
                  </a:ext>
                </a:extLst>
              </p:cNvPr>
              <p:cNvSpPr txBox="1"/>
              <p:nvPr/>
            </p:nvSpPr>
            <p:spPr>
              <a:xfrm>
                <a:off x="2978010" y="3472548"/>
                <a:ext cx="2468749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2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望闻问切，不需要借助仪器检查，价格低</a:t>
                </a:r>
                <a:endParaRPr lang="en-US" altLang="zh-CN" sz="10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15BA09-4FD3-D24D-A939-D2DC979C8F39}"/>
              </a:ext>
            </a:extLst>
          </p:cNvPr>
          <p:cNvGrpSpPr/>
          <p:nvPr/>
        </p:nvGrpSpPr>
        <p:grpSpPr>
          <a:xfrm>
            <a:off x="1723491" y="4080785"/>
            <a:ext cx="3745592" cy="290722"/>
            <a:chOff x="2170494" y="3850298"/>
            <a:chExt cx="3449667" cy="26775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6A164D4-6A70-334E-98A8-503F8F16AD9A}"/>
                </a:ext>
              </a:extLst>
            </p:cNvPr>
            <p:cNvSpPr/>
            <p:nvPr/>
          </p:nvSpPr>
          <p:spPr>
            <a:xfrm>
              <a:off x="2315563" y="3850298"/>
              <a:ext cx="3304598" cy="26775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CF4648-872F-6741-9F44-6A693599D374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ontent Placeholder 2">
              <a:extLst>
                <a:ext uri="{FF2B5EF4-FFF2-40B4-BE49-F238E27FC236}">
                  <a16:creationId xmlns:a16="http://schemas.microsoft.com/office/drawing/2014/main" id="{5B235134-2EAB-3B44-8EAC-96084211407B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TextBox 8">
              <a:extLst>
                <a:ext uri="{FF2B5EF4-FFF2-40B4-BE49-F238E27FC236}">
                  <a16:creationId xmlns:a16="http://schemas.microsoft.com/office/drawing/2014/main" id="{E97154D5-8EBA-D545-A954-D46DCCFFE1DF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不需要手术，对机体损伤微乎其微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76B1CC-9234-A943-8D54-736A28A6B153}"/>
              </a:ext>
            </a:extLst>
          </p:cNvPr>
          <p:cNvGrpSpPr/>
          <p:nvPr/>
        </p:nvGrpSpPr>
        <p:grpSpPr>
          <a:xfrm>
            <a:off x="1723491" y="4601136"/>
            <a:ext cx="3745592" cy="290722"/>
            <a:chOff x="2170494" y="4271481"/>
            <a:chExt cx="3449667" cy="267753"/>
          </a:xfrm>
        </p:grpSpPr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2D201A-2E16-5742-9ACE-1149ACAC4187}"/>
                </a:ext>
              </a:extLst>
            </p:cNvPr>
            <p:cNvSpPr/>
            <p:nvPr/>
          </p:nvSpPr>
          <p:spPr>
            <a:xfrm>
              <a:off x="2315563" y="4271481"/>
              <a:ext cx="3304598" cy="26775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16AAF47-A3B3-1446-8F60-5D1CB321B91A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Content Placeholder 2">
              <a:extLst>
                <a:ext uri="{FF2B5EF4-FFF2-40B4-BE49-F238E27FC236}">
                  <a16:creationId xmlns:a16="http://schemas.microsoft.com/office/drawing/2014/main" id="{89B4CABB-A1A4-3C49-92FF-450D5D4F84A5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CE67D585-7319-8347-B8B2-6FAE43B9C530}"/>
                </a:ext>
              </a:extLst>
            </p:cNvPr>
            <p:cNvSpPr txBox="1"/>
            <p:nvPr/>
          </p:nvSpPr>
          <p:spPr>
            <a:xfrm>
              <a:off x="2995134" y="4297634"/>
              <a:ext cx="2624839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只要辨证论治，配伍得当，中药几乎无副作用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9FA9C2F-7CA4-114B-ACBC-41AA2A60B80B}"/>
              </a:ext>
            </a:extLst>
          </p:cNvPr>
          <p:cNvGrpSpPr/>
          <p:nvPr/>
        </p:nvGrpSpPr>
        <p:grpSpPr>
          <a:xfrm>
            <a:off x="1723491" y="5112693"/>
            <a:ext cx="3745592" cy="616002"/>
            <a:chOff x="2170494" y="4684566"/>
            <a:chExt cx="3449667" cy="567334"/>
          </a:xfrm>
        </p:grpSpPr>
        <p:sp>
          <p:nvSpPr>
            <p:cNvPr id="49" name="Rectangle 50">
              <a:extLst>
                <a:ext uri="{FF2B5EF4-FFF2-40B4-BE49-F238E27FC236}">
                  <a16:creationId xmlns:a16="http://schemas.microsoft.com/office/drawing/2014/main" id="{4E54F777-52DD-A541-AE46-02CB8825BD4A}"/>
                </a:ext>
              </a:extLst>
            </p:cNvPr>
            <p:cNvSpPr/>
            <p:nvPr/>
          </p:nvSpPr>
          <p:spPr>
            <a:xfrm>
              <a:off x="2170494" y="4684566"/>
              <a:ext cx="3449667" cy="567334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0" name="Rectangle 51">
              <a:extLst>
                <a:ext uri="{FF2B5EF4-FFF2-40B4-BE49-F238E27FC236}">
                  <a16:creationId xmlns:a16="http://schemas.microsoft.com/office/drawing/2014/main" id="{1415A921-FE81-2445-9ECC-6CA80203A303}"/>
                </a:ext>
              </a:extLst>
            </p:cNvPr>
            <p:cNvSpPr/>
            <p:nvPr/>
          </p:nvSpPr>
          <p:spPr>
            <a:xfrm>
              <a:off x="2170494" y="4684568"/>
              <a:ext cx="825015" cy="2677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5" name="Content Placeholder 2">
              <a:extLst>
                <a:ext uri="{FF2B5EF4-FFF2-40B4-BE49-F238E27FC236}">
                  <a16:creationId xmlns:a16="http://schemas.microsoft.com/office/drawing/2014/main" id="{BB2CDE62-4FAC-D245-9FC8-C20E87C17EBE}"/>
                </a:ext>
              </a:extLst>
            </p:cNvPr>
            <p:cNvSpPr txBox="1">
              <a:spLocks/>
            </p:cNvSpPr>
            <p:nvPr/>
          </p:nvSpPr>
          <p:spPr>
            <a:xfrm>
              <a:off x="2177719" y="4694233"/>
              <a:ext cx="723639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治疗彻底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8" name="TextBox 8">
              <a:extLst>
                <a:ext uri="{FF2B5EF4-FFF2-40B4-BE49-F238E27FC236}">
                  <a16:creationId xmlns:a16="http://schemas.microsoft.com/office/drawing/2014/main" id="{1EE02F36-41A6-E145-8921-532E16402BBE}"/>
                </a:ext>
              </a:extLst>
            </p:cNvPr>
            <p:cNvSpPr txBox="1"/>
            <p:nvPr/>
          </p:nvSpPr>
          <p:spPr>
            <a:xfrm>
              <a:off x="2994948" y="4694233"/>
              <a:ext cx="2625026" cy="485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注重整体的调养，治病的同时增加抵抗力，使患者尽快恢复或者自愈，且愈后稳定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E9CF829-F045-534A-A45F-D9299AC754AB}"/>
              </a:ext>
            </a:extLst>
          </p:cNvPr>
          <p:cNvGrpSpPr/>
          <p:nvPr/>
        </p:nvGrpSpPr>
        <p:grpSpPr>
          <a:xfrm>
            <a:off x="7136857" y="3588141"/>
            <a:ext cx="3984224" cy="291281"/>
            <a:chOff x="2170494" y="3596967"/>
            <a:chExt cx="3669446" cy="268268"/>
          </a:xfrm>
        </p:grpSpPr>
        <p:sp>
          <p:nvSpPr>
            <p:cNvPr id="100" name="Rectangle 31">
              <a:extLst>
                <a:ext uri="{FF2B5EF4-FFF2-40B4-BE49-F238E27FC236}">
                  <a16:creationId xmlns:a16="http://schemas.microsoft.com/office/drawing/2014/main" id="{5EBA66A3-9B77-EC44-A4A6-36CE153D3D94}"/>
                </a:ext>
              </a:extLst>
            </p:cNvPr>
            <p:cNvSpPr/>
            <p:nvPr/>
          </p:nvSpPr>
          <p:spPr>
            <a:xfrm>
              <a:off x="2170494" y="3596967"/>
              <a:ext cx="3669446" cy="267752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2E8B196-BC12-124C-A3C8-C286F5E6EABC}"/>
                </a:ext>
              </a:extLst>
            </p:cNvPr>
            <p:cNvGrpSpPr/>
            <p:nvPr/>
          </p:nvGrpSpPr>
          <p:grpSpPr>
            <a:xfrm>
              <a:off x="2170494" y="3596967"/>
              <a:ext cx="3669446" cy="268268"/>
              <a:chOff x="2170494" y="3451827"/>
              <a:chExt cx="3669446" cy="268268"/>
            </a:xfrm>
          </p:grpSpPr>
          <p:sp>
            <p:nvSpPr>
              <p:cNvPr id="102" name="Rectangle 32">
                <a:extLst>
                  <a:ext uri="{FF2B5EF4-FFF2-40B4-BE49-F238E27FC236}">
                    <a16:creationId xmlns:a16="http://schemas.microsoft.com/office/drawing/2014/main" id="{BDDD96D1-3C96-3249-9626-1DEA787F07FC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6EFB3D80-F90D-0143-80D9-E1232BC5C7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价格高昂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TextBox 8">
                <a:extLst>
                  <a:ext uri="{FF2B5EF4-FFF2-40B4-BE49-F238E27FC236}">
                    <a16:creationId xmlns:a16="http://schemas.microsoft.com/office/drawing/2014/main" id="{A77BF5B5-7419-8B43-B077-6928166BFBB9}"/>
                  </a:ext>
                </a:extLst>
              </p:cNvPr>
              <p:cNvSpPr txBox="1"/>
              <p:nvPr/>
            </p:nvSpPr>
            <p:spPr>
              <a:xfrm>
                <a:off x="2978010" y="3480027"/>
                <a:ext cx="2861930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2">
                        <a:lumMod val="5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诊断基本依靠医疗仪器，药品进口导致医疗费用高昂</a:t>
                </a:r>
                <a:endParaRPr lang="en-US" altLang="zh-CN" sz="10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6EF3E50-2B4C-1D45-9105-B7279CF41CCE}"/>
              </a:ext>
            </a:extLst>
          </p:cNvPr>
          <p:cNvGrpSpPr/>
          <p:nvPr/>
        </p:nvGrpSpPr>
        <p:grpSpPr>
          <a:xfrm>
            <a:off x="7136857" y="4083831"/>
            <a:ext cx="3974187" cy="290722"/>
            <a:chOff x="2170494" y="3850298"/>
            <a:chExt cx="3660202" cy="267753"/>
          </a:xfrm>
        </p:grpSpPr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399AA12F-B7FB-B941-9222-F12A29DF278A}"/>
                </a:ext>
              </a:extLst>
            </p:cNvPr>
            <p:cNvSpPr/>
            <p:nvPr/>
          </p:nvSpPr>
          <p:spPr>
            <a:xfrm>
              <a:off x="2315562" y="3850298"/>
              <a:ext cx="3515134" cy="267753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B7E36340-5957-B248-9005-2AADB4274AAC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B1826ACA-A52A-814C-887F-DB6EED6ED8CD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8059CCA2-7975-EE47-B04C-83E36284D7A6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通过手术治疗，对机体损伤大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C11EB7D-681E-194E-8007-FD44AACD7379}"/>
              </a:ext>
            </a:extLst>
          </p:cNvPr>
          <p:cNvGrpSpPr/>
          <p:nvPr/>
        </p:nvGrpSpPr>
        <p:grpSpPr>
          <a:xfrm>
            <a:off x="7136857" y="4601136"/>
            <a:ext cx="3984224" cy="611895"/>
            <a:chOff x="2170494" y="4268676"/>
            <a:chExt cx="3669446" cy="563551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702F0B0A-14F9-C541-A342-49492B9C90FD}"/>
                </a:ext>
              </a:extLst>
            </p:cNvPr>
            <p:cNvSpPr/>
            <p:nvPr/>
          </p:nvSpPr>
          <p:spPr>
            <a:xfrm>
              <a:off x="2170494" y="4271480"/>
              <a:ext cx="3669446" cy="56074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88C6DF43-2FF2-984B-88EC-98243F95C91F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3C0F680-5920-3242-971A-31C0B4DE358E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TextBox 8">
              <a:extLst>
                <a:ext uri="{FF2B5EF4-FFF2-40B4-BE49-F238E27FC236}">
                  <a16:creationId xmlns:a16="http://schemas.microsoft.com/office/drawing/2014/main" id="{FA26F011-20D7-B54D-A8A7-4EE8D04C4E31}"/>
                </a:ext>
              </a:extLst>
            </p:cNvPr>
            <p:cNvSpPr txBox="1"/>
            <p:nvPr/>
          </p:nvSpPr>
          <p:spPr>
            <a:xfrm>
              <a:off x="2994948" y="4268676"/>
              <a:ext cx="2481465" cy="48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长期服西药，会产生抗药性、依赖性、致癌致畸等，对病患造成不可修复的伤害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C5ACEA62-8582-BB44-ACA4-AC23C7103117}"/>
              </a:ext>
            </a:extLst>
          </p:cNvPr>
          <p:cNvGrpSpPr/>
          <p:nvPr/>
        </p:nvGrpSpPr>
        <p:grpSpPr>
          <a:xfrm>
            <a:off x="7136857" y="5378146"/>
            <a:ext cx="3971267" cy="620392"/>
            <a:chOff x="2170494" y="4926241"/>
            <a:chExt cx="3657513" cy="571377"/>
          </a:xfrm>
        </p:grpSpPr>
        <p:sp>
          <p:nvSpPr>
            <p:cNvPr id="123" name="Rectangle 50">
              <a:extLst>
                <a:ext uri="{FF2B5EF4-FFF2-40B4-BE49-F238E27FC236}">
                  <a16:creationId xmlns:a16="http://schemas.microsoft.com/office/drawing/2014/main" id="{B1BC849E-1B62-8847-AB42-B734D25994C4}"/>
                </a:ext>
              </a:extLst>
            </p:cNvPr>
            <p:cNvSpPr/>
            <p:nvPr/>
          </p:nvSpPr>
          <p:spPr>
            <a:xfrm>
              <a:off x="2170494" y="4926241"/>
              <a:ext cx="3657513" cy="571377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51">
              <a:extLst>
                <a:ext uri="{FF2B5EF4-FFF2-40B4-BE49-F238E27FC236}">
                  <a16:creationId xmlns:a16="http://schemas.microsoft.com/office/drawing/2014/main" id="{E72BB6E4-7B49-2E46-997C-FEEF8E103C49}"/>
                </a:ext>
              </a:extLst>
            </p:cNvPr>
            <p:cNvSpPr/>
            <p:nvPr/>
          </p:nvSpPr>
          <p:spPr>
            <a:xfrm>
              <a:off x="2170494" y="4934117"/>
              <a:ext cx="825015" cy="2677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8A6CF7F5-2EFD-D642-98F9-676113D2386B}"/>
                </a:ext>
              </a:extLst>
            </p:cNvPr>
            <p:cNvSpPr txBox="1">
              <a:spLocks/>
            </p:cNvSpPr>
            <p:nvPr/>
          </p:nvSpPr>
          <p:spPr>
            <a:xfrm>
              <a:off x="2177719" y="4944724"/>
              <a:ext cx="876592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治标不治本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TextBox 8">
              <a:extLst>
                <a:ext uri="{FF2B5EF4-FFF2-40B4-BE49-F238E27FC236}">
                  <a16:creationId xmlns:a16="http://schemas.microsoft.com/office/drawing/2014/main" id="{D0AE1AF2-AE65-A44F-BA57-C6273845EA88}"/>
                </a:ext>
              </a:extLst>
            </p:cNvPr>
            <p:cNvSpPr txBox="1"/>
            <p:nvPr/>
          </p:nvSpPr>
          <p:spPr>
            <a:xfrm>
              <a:off x="2994947" y="4935908"/>
              <a:ext cx="2786315" cy="485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注重整体的调养，治病的同时增加抵抗力，使患者尽快恢复或者自愈，且愈后稳定</a:t>
              </a:r>
              <a:endParaRPr lang="en-US" altLang="zh-CN" sz="10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8472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9897279-BF3A-CE41-A67B-3C97115D7113}"/>
              </a:ext>
            </a:extLst>
          </p:cNvPr>
          <p:cNvGrpSpPr/>
          <p:nvPr/>
        </p:nvGrpSpPr>
        <p:grpSpPr>
          <a:xfrm>
            <a:off x="0" y="3501554"/>
            <a:ext cx="12193667" cy="2525174"/>
            <a:chOff x="-23093" y="3423794"/>
            <a:chExt cx="12195173" cy="2525486"/>
          </a:xfrm>
          <a:solidFill>
            <a:srgbClr val="F0F1F5"/>
          </a:solidFill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3D367A8-2E63-0F45-9E72-A30631995A76}"/>
                </a:ext>
              </a:extLst>
            </p:cNvPr>
            <p:cNvSpPr/>
            <p:nvPr/>
          </p:nvSpPr>
          <p:spPr>
            <a:xfrm>
              <a:off x="-23093" y="3613954"/>
              <a:ext cx="12195173" cy="233532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13" name="等腰三角形 110">
              <a:extLst>
                <a:ext uri="{FF2B5EF4-FFF2-40B4-BE49-F238E27FC236}">
                  <a16:creationId xmlns:a16="http://schemas.microsoft.com/office/drawing/2014/main" id="{DE01B8F6-0C1B-FB4A-83CE-F21E8AB0026D}"/>
                </a:ext>
              </a:extLst>
            </p:cNvPr>
            <p:cNvSpPr/>
            <p:nvPr/>
          </p:nvSpPr>
          <p:spPr>
            <a:xfrm>
              <a:off x="1786240" y="3423794"/>
              <a:ext cx="360040" cy="215304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19" name="TextBox 51">
            <a:extLst>
              <a:ext uri="{FF2B5EF4-FFF2-40B4-BE49-F238E27FC236}">
                <a16:creationId xmlns:a16="http://schemas.microsoft.com/office/drawing/2014/main" id="{BC10DD31-6360-3344-A804-E1F889DE5D83}"/>
              </a:ext>
            </a:extLst>
          </p:cNvPr>
          <p:cNvSpPr txBox="1"/>
          <p:nvPr/>
        </p:nvSpPr>
        <p:spPr>
          <a:xfrm>
            <a:off x="439338" y="2440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在线诊疗平台分析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E7289E-BCDC-7A4C-B258-C16E013CBB4E}"/>
              </a:ext>
            </a:extLst>
          </p:cNvPr>
          <p:cNvGrpSpPr/>
          <p:nvPr/>
        </p:nvGrpSpPr>
        <p:grpSpPr>
          <a:xfrm>
            <a:off x="3081092" y="1681679"/>
            <a:ext cx="854851" cy="1243477"/>
            <a:chOff x="2047589" y="1476838"/>
            <a:chExt cx="854851" cy="1243477"/>
          </a:xfrm>
        </p:grpSpPr>
        <p:sp>
          <p:nvSpPr>
            <p:cNvPr id="20" name="Rectangle: Rounded Corners 9">
              <a:extLst>
                <a:ext uri="{FF2B5EF4-FFF2-40B4-BE49-F238E27FC236}">
                  <a16:creationId xmlns:a16="http://schemas.microsoft.com/office/drawing/2014/main" id="{C6085DA6-0A33-BA43-815D-ACC5DAE0EC87}"/>
                </a:ext>
              </a:extLst>
            </p:cNvPr>
            <p:cNvSpPr/>
            <p:nvPr/>
          </p:nvSpPr>
          <p:spPr>
            <a:xfrm>
              <a:off x="204758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FB7936F-BC27-E246-BEC7-DC81117C6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14" r="9663" b="41408"/>
            <a:stretch/>
          </p:blipFill>
          <p:spPr>
            <a:xfrm>
              <a:off x="2067721" y="2525256"/>
              <a:ext cx="834719" cy="195059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F0A7B04C-9D57-BD4E-ACDB-EDA603FFD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6033"/>
            <a:stretch/>
          </p:blipFill>
          <p:spPr>
            <a:xfrm>
              <a:off x="2129936" y="1554621"/>
              <a:ext cx="704314" cy="690582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668C4C-A681-5E4B-9BF5-2DBC71697679}"/>
              </a:ext>
            </a:extLst>
          </p:cNvPr>
          <p:cNvGrpSpPr/>
          <p:nvPr/>
        </p:nvGrpSpPr>
        <p:grpSpPr>
          <a:xfrm>
            <a:off x="5512210" y="1681679"/>
            <a:ext cx="1417320" cy="1315224"/>
            <a:chOff x="3779277" y="1476838"/>
            <a:chExt cx="1417320" cy="1315224"/>
          </a:xfrm>
        </p:grpSpPr>
        <p:sp>
          <p:nvSpPr>
            <p:cNvPr id="55" name="Rectangle: Rounded Corners 9">
              <a:extLst>
                <a:ext uri="{FF2B5EF4-FFF2-40B4-BE49-F238E27FC236}">
                  <a16:creationId xmlns:a16="http://schemas.microsoft.com/office/drawing/2014/main" id="{A065E61E-EAC4-8741-95E9-1BA6B2519B39}"/>
                </a:ext>
              </a:extLst>
            </p:cNvPr>
            <p:cNvSpPr/>
            <p:nvPr/>
          </p:nvSpPr>
          <p:spPr>
            <a:xfrm>
              <a:off x="390305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64158686-AC11-0242-863B-BC896544D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68" t="15376" r="32427" b="38124"/>
            <a:stretch/>
          </p:blipFill>
          <p:spPr>
            <a:xfrm>
              <a:off x="3970550" y="1542151"/>
              <a:ext cx="718806" cy="7094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0AE05F-AA47-CC47-9361-69702CFDE2B7}"/>
                </a:ext>
              </a:extLst>
            </p:cNvPr>
            <p:cNvSpPr txBox="1"/>
            <p:nvPr/>
          </p:nvSpPr>
          <p:spPr>
            <a:xfrm>
              <a:off x="377927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平安好医生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6301E1-962D-EB4B-86DE-73A58B92AEC8}"/>
              </a:ext>
            </a:extLst>
          </p:cNvPr>
          <p:cNvGrpSpPr/>
          <p:nvPr/>
        </p:nvGrpSpPr>
        <p:grpSpPr>
          <a:xfrm>
            <a:off x="8024270" y="1681679"/>
            <a:ext cx="1417320" cy="1315224"/>
            <a:chOff x="5614117" y="1476838"/>
            <a:chExt cx="1417320" cy="1315224"/>
          </a:xfrm>
        </p:grpSpPr>
        <p:sp>
          <p:nvSpPr>
            <p:cNvPr id="60" name="Rectangle: Rounded Corners 9">
              <a:extLst>
                <a:ext uri="{FF2B5EF4-FFF2-40B4-BE49-F238E27FC236}">
                  <a16:creationId xmlns:a16="http://schemas.microsoft.com/office/drawing/2014/main" id="{B1E46840-8318-484A-932A-256C1C770D77}"/>
                </a:ext>
              </a:extLst>
            </p:cNvPr>
            <p:cNvSpPr/>
            <p:nvPr/>
          </p:nvSpPr>
          <p:spPr>
            <a:xfrm>
              <a:off x="575852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71BAB7D6-9444-474C-862A-FF98581E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506" t="17600" r="29893" b="47000"/>
            <a:stretch/>
          </p:blipFill>
          <p:spPr>
            <a:xfrm>
              <a:off x="5806473" y="1606377"/>
              <a:ext cx="721721" cy="645175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2AF2E92-CF3C-9C40-811E-755B084D53FF}"/>
                </a:ext>
              </a:extLst>
            </p:cNvPr>
            <p:cNvSpPr txBox="1"/>
            <p:nvPr/>
          </p:nvSpPr>
          <p:spPr>
            <a:xfrm>
              <a:off x="561411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好大夫在线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79043C-1C96-EA41-8558-395D3D276C0E}"/>
              </a:ext>
            </a:extLst>
          </p:cNvPr>
          <p:cNvGrpSpPr/>
          <p:nvPr/>
        </p:nvGrpSpPr>
        <p:grpSpPr>
          <a:xfrm>
            <a:off x="1708665" y="4275036"/>
            <a:ext cx="2491211" cy="1112440"/>
            <a:chOff x="3471879" y="4072549"/>
            <a:chExt cx="2491211" cy="1112440"/>
          </a:xfrm>
        </p:grpSpPr>
        <p:sp>
          <p:nvSpPr>
            <p:cNvPr id="91" name="燕尾形 90">
              <a:extLst>
                <a:ext uri="{FF2B5EF4-FFF2-40B4-BE49-F238E27FC236}">
                  <a16:creationId xmlns:a16="http://schemas.microsoft.com/office/drawing/2014/main" id="{4A2B5C6D-DB96-F941-9DED-713D6F03BB35}"/>
                </a:ext>
              </a:extLst>
            </p:cNvPr>
            <p:cNvSpPr/>
            <p:nvPr/>
          </p:nvSpPr>
          <p:spPr>
            <a:xfrm>
              <a:off x="5418462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3D9391"/>
                </a:solidFill>
              </a:endParaRPr>
            </a:p>
          </p:txBody>
        </p:sp>
        <p:sp>
          <p:nvSpPr>
            <p:cNvPr id="94" name="文本框 47">
              <a:extLst>
                <a:ext uri="{FF2B5EF4-FFF2-40B4-BE49-F238E27FC236}">
                  <a16:creationId xmlns:a16="http://schemas.microsoft.com/office/drawing/2014/main" id="{E4903518-B8E9-BA42-B79B-D93D8EECBF1B}"/>
                </a:ext>
              </a:extLst>
            </p:cNvPr>
            <p:cNvSpPr txBox="1"/>
            <p:nvPr/>
          </p:nvSpPr>
          <p:spPr>
            <a:xfrm>
              <a:off x="3492011" y="4072549"/>
              <a:ext cx="761747" cy="3231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分析一</a:t>
              </a:r>
            </a:p>
          </p:txBody>
        </p:sp>
        <p:sp>
          <p:nvSpPr>
            <p:cNvPr id="95" name="文本框 48">
              <a:extLst>
                <a:ext uri="{FF2B5EF4-FFF2-40B4-BE49-F238E27FC236}">
                  <a16:creationId xmlns:a16="http://schemas.microsoft.com/office/drawing/2014/main" id="{3A5C7FB2-0073-D649-8DD1-0FA784601FD7}"/>
                </a:ext>
              </a:extLst>
            </p:cNvPr>
            <p:cNvSpPr txBox="1"/>
            <p:nvPr/>
          </p:nvSpPr>
          <p:spPr>
            <a:xfrm>
              <a:off x="3471879" y="4422986"/>
              <a:ext cx="1457782" cy="7620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模式大多为轻度问诊或者预约挂号。</a:t>
              </a:r>
            </a:p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AB4DBC-FD86-4A4C-A55C-8689CE12058F}"/>
              </a:ext>
            </a:extLst>
          </p:cNvPr>
          <p:cNvGrpSpPr/>
          <p:nvPr/>
        </p:nvGrpSpPr>
        <p:grpSpPr>
          <a:xfrm>
            <a:off x="4839122" y="4275036"/>
            <a:ext cx="2941352" cy="957713"/>
            <a:chOff x="2605096" y="4072549"/>
            <a:chExt cx="2941352" cy="957713"/>
          </a:xfrm>
        </p:grpSpPr>
        <p:sp>
          <p:nvSpPr>
            <p:cNvPr id="115" name="燕尾形 114">
              <a:extLst>
                <a:ext uri="{FF2B5EF4-FFF2-40B4-BE49-F238E27FC236}">
                  <a16:creationId xmlns:a16="http://schemas.microsoft.com/office/drawing/2014/main" id="{E051C9FD-04B5-7A47-B7FD-C260B9178D1C}"/>
                </a:ext>
              </a:extLst>
            </p:cNvPr>
            <p:cNvSpPr/>
            <p:nvPr/>
          </p:nvSpPr>
          <p:spPr>
            <a:xfrm>
              <a:off x="5001820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>
              <a:outerShdw dist="50800" dir="5400000" sx="1000" sy="1000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16" name="文本框 47">
              <a:extLst>
                <a:ext uri="{FF2B5EF4-FFF2-40B4-BE49-F238E27FC236}">
                  <a16:creationId xmlns:a16="http://schemas.microsoft.com/office/drawing/2014/main" id="{97B5AB9D-2EC6-114F-BCA6-52A7354412CB}"/>
                </a:ext>
              </a:extLst>
            </p:cNvPr>
            <p:cNvSpPr txBox="1"/>
            <p:nvPr/>
          </p:nvSpPr>
          <p:spPr>
            <a:xfrm>
              <a:off x="2605096" y="4072549"/>
              <a:ext cx="763351" cy="3231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分析二</a:t>
              </a:r>
            </a:p>
          </p:txBody>
        </p:sp>
        <p:sp>
          <p:nvSpPr>
            <p:cNvPr id="117" name="文本框 48">
              <a:extLst>
                <a:ext uri="{FF2B5EF4-FFF2-40B4-BE49-F238E27FC236}">
                  <a16:creationId xmlns:a16="http://schemas.microsoft.com/office/drawing/2014/main" id="{A1698365-8A47-4B4A-8638-DEAEE9DE5436}"/>
                </a:ext>
              </a:extLst>
            </p:cNvPr>
            <p:cNvSpPr txBox="1"/>
            <p:nvPr/>
          </p:nvSpPr>
          <p:spPr>
            <a:xfrm>
              <a:off x="2605096" y="4422986"/>
              <a:ext cx="1905458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线上诊疗无法深度，检查、手术等还需要到线下完成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496341A-C0A2-914D-B5D7-C7FB3CA0DBA7}"/>
              </a:ext>
            </a:extLst>
          </p:cNvPr>
          <p:cNvGrpSpPr/>
          <p:nvPr/>
        </p:nvGrpSpPr>
        <p:grpSpPr>
          <a:xfrm>
            <a:off x="8751210" y="4275036"/>
            <a:ext cx="2689596" cy="957713"/>
            <a:chOff x="3795206" y="4072549"/>
            <a:chExt cx="2689596" cy="957713"/>
          </a:xfrm>
        </p:grpSpPr>
        <p:sp>
          <p:nvSpPr>
            <p:cNvPr id="119" name="燕尾形 118">
              <a:extLst>
                <a:ext uri="{FF2B5EF4-FFF2-40B4-BE49-F238E27FC236}">
                  <a16:creationId xmlns:a16="http://schemas.microsoft.com/office/drawing/2014/main" id="{BE45AC57-D8B1-494D-AE5D-005E6EFC449F}"/>
                </a:ext>
              </a:extLst>
            </p:cNvPr>
            <p:cNvSpPr/>
            <p:nvPr/>
          </p:nvSpPr>
          <p:spPr>
            <a:xfrm>
              <a:off x="5940174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20" name="文本框 47">
              <a:extLst>
                <a:ext uri="{FF2B5EF4-FFF2-40B4-BE49-F238E27FC236}">
                  <a16:creationId xmlns:a16="http://schemas.microsoft.com/office/drawing/2014/main" id="{CB594257-F049-6E42-9F00-725DF0367303}"/>
                </a:ext>
              </a:extLst>
            </p:cNvPr>
            <p:cNvSpPr txBox="1"/>
            <p:nvPr/>
          </p:nvSpPr>
          <p:spPr>
            <a:xfrm>
              <a:off x="3795206" y="4072549"/>
              <a:ext cx="761747" cy="323165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5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分析三</a:t>
              </a:r>
            </a:p>
          </p:txBody>
        </p:sp>
        <p:sp>
          <p:nvSpPr>
            <p:cNvPr id="121" name="文本框 48">
              <a:extLst>
                <a:ext uri="{FF2B5EF4-FFF2-40B4-BE49-F238E27FC236}">
                  <a16:creationId xmlns:a16="http://schemas.microsoft.com/office/drawing/2014/main" id="{938AD1EE-011F-A045-999D-EE4FFC9C469A}"/>
                </a:ext>
              </a:extLst>
            </p:cNvPr>
            <p:cNvSpPr txBox="1"/>
            <p:nvPr/>
          </p:nvSpPr>
          <p:spPr>
            <a:xfrm>
              <a:off x="3797232" y="4422986"/>
              <a:ext cx="1457782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平台盈利模式差，目前仍未盈利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5845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8D9F13B9-3985-5E43-91CB-E1BF26463EA8}"/>
              </a:ext>
            </a:extLst>
          </p:cNvPr>
          <p:cNvSpPr/>
          <p:nvPr/>
        </p:nvSpPr>
        <p:spPr>
          <a:xfrm rot="1800000">
            <a:off x="9313119" y="2702114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6830CDB-F473-5540-B642-E0A37F63FAA5}"/>
              </a:ext>
            </a:extLst>
          </p:cNvPr>
          <p:cNvSpPr/>
          <p:nvPr/>
        </p:nvSpPr>
        <p:spPr>
          <a:xfrm rot="1800000">
            <a:off x="5875588" y="2718833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6D0E1D-DB39-7E4D-8272-55CABF8C518B}"/>
              </a:ext>
            </a:extLst>
          </p:cNvPr>
          <p:cNvSpPr/>
          <p:nvPr/>
        </p:nvSpPr>
        <p:spPr>
          <a:xfrm rot="1800000">
            <a:off x="2384437" y="2714378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6" name="TextBox 30">
            <a:extLst>
              <a:ext uri="{FF2B5EF4-FFF2-40B4-BE49-F238E27FC236}">
                <a16:creationId xmlns:a16="http://schemas.microsoft.com/office/drawing/2014/main" id="{E1E1A138-BF28-0542-85E7-D4DAEB8DF5E2}"/>
              </a:ext>
            </a:extLst>
          </p:cNvPr>
          <p:cNvSpPr txBox="1"/>
          <p:nvPr/>
        </p:nvSpPr>
        <p:spPr>
          <a:xfrm>
            <a:off x="1541231" y="1440541"/>
            <a:ext cx="86737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中医在医学领域占比在 </a:t>
            </a:r>
            <a:r>
              <a:rPr lang="en-US" altLang="zh-CN" sz="20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14.7%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A30A4DD3-A230-E340-919A-AC2E056D2800}"/>
              </a:ext>
            </a:extLst>
          </p:cNvPr>
          <p:cNvSpPr/>
          <p:nvPr/>
        </p:nvSpPr>
        <p:spPr>
          <a:xfrm>
            <a:off x="1541233" y="2219932"/>
            <a:ext cx="2201598" cy="22015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68" name="任意多边形 19">
            <a:extLst>
              <a:ext uri="{FF2B5EF4-FFF2-40B4-BE49-F238E27FC236}">
                <a16:creationId xmlns:a16="http://schemas.microsoft.com/office/drawing/2014/main" id="{AF41D7CE-15E2-994A-AAD4-7C9FB6EDB832}"/>
              </a:ext>
            </a:extLst>
          </p:cNvPr>
          <p:cNvSpPr/>
          <p:nvPr/>
        </p:nvSpPr>
        <p:spPr>
          <a:xfrm>
            <a:off x="1617543" y="2296242"/>
            <a:ext cx="2048978" cy="2048978"/>
          </a:xfrm>
          <a:custGeom>
            <a:avLst/>
            <a:gdLst>
              <a:gd name="connsiteX0" fmla="*/ 1214834 w 2429668"/>
              <a:gd name="connsiteY0" fmla="*/ 235897 h 2429668"/>
              <a:gd name="connsiteX1" fmla="*/ 235897 w 2429668"/>
              <a:gd name="connsiteY1" fmla="*/ 1214834 h 2429668"/>
              <a:gd name="connsiteX2" fmla="*/ 1214834 w 2429668"/>
              <a:gd name="connsiteY2" fmla="*/ 2193771 h 2429668"/>
              <a:gd name="connsiteX3" fmla="*/ 2193771 w 2429668"/>
              <a:gd name="connsiteY3" fmla="*/ 1214834 h 2429668"/>
              <a:gd name="connsiteX4" fmla="*/ 1214834 w 2429668"/>
              <a:gd name="connsiteY4" fmla="*/ 235897 h 2429668"/>
              <a:gd name="connsiteX5" fmla="*/ 1214834 w 2429668"/>
              <a:gd name="connsiteY5" fmla="*/ 0 h 2429668"/>
              <a:gd name="connsiteX6" fmla="*/ 2429668 w 2429668"/>
              <a:gd name="connsiteY6" fmla="*/ 1214834 h 2429668"/>
              <a:gd name="connsiteX7" fmla="*/ 1214834 w 2429668"/>
              <a:gd name="connsiteY7" fmla="*/ 2429668 h 2429668"/>
              <a:gd name="connsiteX8" fmla="*/ 0 w 2429668"/>
              <a:gd name="connsiteY8" fmla="*/ 1214834 h 2429668"/>
              <a:gd name="connsiteX9" fmla="*/ 1214834 w 2429668"/>
              <a:gd name="connsiteY9" fmla="*/ 0 h 242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9668" h="2429668">
                <a:moveTo>
                  <a:pt x="1214834" y="235897"/>
                </a:moveTo>
                <a:cubicBezTo>
                  <a:pt x="674182" y="235897"/>
                  <a:pt x="235897" y="674182"/>
                  <a:pt x="235897" y="1214834"/>
                </a:cubicBezTo>
                <a:cubicBezTo>
                  <a:pt x="235897" y="1755486"/>
                  <a:pt x="674182" y="2193771"/>
                  <a:pt x="1214834" y="2193771"/>
                </a:cubicBezTo>
                <a:cubicBezTo>
                  <a:pt x="1755486" y="2193771"/>
                  <a:pt x="2193771" y="1755486"/>
                  <a:pt x="2193771" y="1214834"/>
                </a:cubicBezTo>
                <a:cubicBezTo>
                  <a:pt x="2193771" y="674182"/>
                  <a:pt x="1755486" y="235897"/>
                  <a:pt x="1214834" y="235897"/>
                </a:cubicBezTo>
                <a:close/>
                <a:moveTo>
                  <a:pt x="1214834" y="0"/>
                </a:moveTo>
                <a:cubicBezTo>
                  <a:pt x="1885768" y="0"/>
                  <a:pt x="2429668" y="543900"/>
                  <a:pt x="2429668" y="1214834"/>
                </a:cubicBezTo>
                <a:cubicBezTo>
                  <a:pt x="2429668" y="1885768"/>
                  <a:pt x="1885768" y="2429668"/>
                  <a:pt x="1214834" y="2429668"/>
                </a:cubicBezTo>
                <a:cubicBezTo>
                  <a:pt x="543900" y="2429668"/>
                  <a:pt x="0" y="1885768"/>
                  <a:pt x="0" y="1214834"/>
                </a:cubicBezTo>
                <a:cubicBezTo>
                  <a:pt x="0" y="543900"/>
                  <a:pt x="543900" y="0"/>
                  <a:pt x="12148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235C4FF-5EE0-6241-9C1A-0F9658568BA4}"/>
              </a:ext>
            </a:extLst>
          </p:cNvPr>
          <p:cNvGrpSpPr/>
          <p:nvPr/>
        </p:nvGrpSpPr>
        <p:grpSpPr>
          <a:xfrm>
            <a:off x="1541231" y="2233184"/>
            <a:ext cx="2188347" cy="2188347"/>
            <a:chOff x="1766094" y="2627734"/>
            <a:chExt cx="2610644" cy="2610644"/>
          </a:xfrm>
        </p:grpSpPr>
        <p:sp>
          <p:nvSpPr>
            <p:cNvPr id="73" name="弧形 10">
              <a:extLst>
                <a:ext uri="{FF2B5EF4-FFF2-40B4-BE49-F238E27FC236}">
                  <a16:creationId xmlns:a16="http://schemas.microsoft.com/office/drawing/2014/main" id="{62C7D471-FE2F-B74E-BACD-DB768ED40E6B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9CD938-5DA2-A04C-86A1-0B7D75CE68BC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5" name="TextBox 30">
            <a:extLst>
              <a:ext uri="{FF2B5EF4-FFF2-40B4-BE49-F238E27FC236}">
                <a16:creationId xmlns:a16="http://schemas.microsoft.com/office/drawing/2014/main" id="{62A68731-78CE-1C4E-89C7-A22C47C1B45B}"/>
              </a:ext>
            </a:extLst>
          </p:cNvPr>
          <p:cNvSpPr txBox="1"/>
          <p:nvPr/>
        </p:nvSpPr>
        <p:spPr>
          <a:xfrm>
            <a:off x="2123966" y="4715793"/>
            <a:ext cx="10228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中医机构</a:t>
            </a:r>
          </a:p>
        </p:txBody>
      </p:sp>
      <p:sp>
        <p:nvSpPr>
          <p:cNvPr id="76" name="TextBox 30">
            <a:extLst>
              <a:ext uri="{FF2B5EF4-FFF2-40B4-BE49-F238E27FC236}">
                <a16:creationId xmlns:a16="http://schemas.microsoft.com/office/drawing/2014/main" id="{E2306BAE-A97B-2144-BE0C-99A1D59FE842}"/>
              </a:ext>
            </a:extLst>
          </p:cNvPr>
          <p:cNvSpPr txBox="1"/>
          <p:nvPr/>
        </p:nvSpPr>
        <p:spPr>
          <a:xfrm>
            <a:off x="5802224" y="4715793"/>
            <a:ext cx="6464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4D25BD87-BFD5-4C4B-8DB9-A4A21F649299}"/>
              </a:ext>
            </a:extLst>
          </p:cNvPr>
          <p:cNvSpPr txBox="1"/>
          <p:nvPr/>
        </p:nvSpPr>
        <p:spPr>
          <a:xfrm>
            <a:off x="9265665" y="4715793"/>
            <a:ext cx="6809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患者</a:t>
            </a:r>
          </a:p>
        </p:txBody>
      </p:sp>
      <p:sp>
        <p:nvSpPr>
          <p:cNvPr id="78" name="TextBox 29">
            <a:extLst>
              <a:ext uri="{FF2B5EF4-FFF2-40B4-BE49-F238E27FC236}">
                <a16:creationId xmlns:a16="http://schemas.microsoft.com/office/drawing/2014/main" id="{ACC52863-3F3E-544A-BA33-39E6899BFB74}"/>
              </a:ext>
            </a:extLst>
          </p:cNvPr>
          <p:cNvSpPr txBox="1"/>
          <p:nvPr/>
        </p:nvSpPr>
        <p:spPr>
          <a:xfrm>
            <a:off x="1315956" y="5127728"/>
            <a:ext cx="2663474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年末，全国中医类医疗卫生机构总数达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TextBox 29">
            <a:extLst>
              <a:ext uri="{FF2B5EF4-FFF2-40B4-BE49-F238E27FC236}">
                <a16:creationId xmlns:a16="http://schemas.microsoft.com/office/drawing/2014/main" id="{2215CC99-CEF7-C34A-93BC-E4D07D0EF573}"/>
              </a:ext>
            </a:extLst>
          </p:cNvPr>
          <p:cNvSpPr txBox="1"/>
          <p:nvPr/>
        </p:nvSpPr>
        <p:spPr>
          <a:xfrm>
            <a:off x="4625108" y="5131237"/>
            <a:ext cx="3000677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年末，全国中医药卫生人员总数达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万人，比上年增加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万人（增长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8.3%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）。其中：中医类别执业（助理）医师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52.7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万人，中药师（士）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12.0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5EB56B45-CEB4-4E4B-ACB1-83F8526CC460}"/>
              </a:ext>
            </a:extLst>
          </p:cNvPr>
          <p:cNvSpPr txBox="1"/>
          <p:nvPr/>
        </p:nvSpPr>
        <p:spPr>
          <a:xfrm>
            <a:off x="8221990" y="5113044"/>
            <a:ext cx="2891062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中医类医疗机构诊疗人次逐年增加，截止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月，诊疗人次已经突破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亿人次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7D98795-5645-D14A-AA49-A690DD4ECFF6}"/>
              </a:ext>
            </a:extLst>
          </p:cNvPr>
          <p:cNvGrpSpPr/>
          <p:nvPr/>
        </p:nvGrpSpPr>
        <p:grpSpPr>
          <a:xfrm>
            <a:off x="5019929" y="2219932"/>
            <a:ext cx="2201598" cy="2201598"/>
            <a:chOff x="1766094" y="2627734"/>
            <a:chExt cx="2610644" cy="2610644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4666DEA-5156-9146-9F1F-7AD27A6136A1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" name="任意多边形 19">
              <a:extLst>
                <a:ext uri="{FF2B5EF4-FFF2-40B4-BE49-F238E27FC236}">
                  <a16:creationId xmlns:a16="http://schemas.microsoft.com/office/drawing/2014/main" id="{8FA9BA19-DD3D-E449-AC5E-723A315045CE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4" name="椭圆 83">
            <a:extLst>
              <a:ext uri="{FF2B5EF4-FFF2-40B4-BE49-F238E27FC236}">
                <a16:creationId xmlns:a16="http://schemas.microsoft.com/office/drawing/2014/main" id="{E04EC5E1-08EA-2E4B-B610-DF8E2524DC76}"/>
              </a:ext>
            </a:extLst>
          </p:cNvPr>
          <p:cNvSpPr/>
          <p:nvPr/>
        </p:nvSpPr>
        <p:spPr>
          <a:xfrm>
            <a:off x="8498623" y="2226411"/>
            <a:ext cx="2188347" cy="2188347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3E308DF-A44A-DC4F-AA06-1528158F140E}"/>
              </a:ext>
            </a:extLst>
          </p:cNvPr>
          <p:cNvGrpSpPr/>
          <p:nvPr/>
        </p:nvGrpSpPr>
        <p:grpSpPr>
          <a:xfrm>
            <a:off x="8498625" y="2219932"/>
            <a:ext cx="2201598" cy="2201598"/>
            <a:chOff x="1766094" y="2627734"/>
            <a:chExt cx="2610644" cy="2610644"/>
          </a:xfrm>
        </p:grpSpPr>
        <p:sp>
          <p:nvSpPr>
            <p:cNvPr id="86" name="任意多边形 19">
              <a:extLst>
                <a:ext uri="{FF2B5EF4-FFF2-40B4-BE49-F238E27FC236}">
                  <a16:creationId xmlns:a16="http://schemas.microsoft.com/office/drawing/2014/main" id="{4CA21331-8B94-2C4A-9951-07FBE61710E6}"/>
                </a:ext>
              </a:extLst>
            </p:cNvPr>
            <p:cNvSpPr/>
            <p:nvPr/>
          </p:nvSpPr>
          <p:spPr>
            <a:xfrm>
              <a:off x="1864568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E0C567DE-E040-5F4F-900C-4F5F041C6EB6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88" name="弧形 10">
            <a:extLst>
              <a:ext uri="{FF2B5EF4-FFF2-40B4-BE49-F238E27FC236}">
                <a16:creationId xmlns:a16="http://schemas.microsoft.com/office/drawing/2014/main" id="{DD4BE97B-927F-AA40-BE5E-7F4A45D943B4}"/>
              </a:ext>
            </a:extLst>
          </p:cNvPr>
          <p:cNvSpPr/>
          <p:nvPr/>
        </p:nvSpPr>
        <p:spPr>
          <a:xfrm>
            <a:off x="8635154" y="2369715"/>
            <a:ext cx="1915285" cy="1915285"/>
          </a:xfrm>
          <a:prstGeom prst="arc">
            <a:avLst>
              <a:gd name="adj1" fmla="val 16200000"/>
              <a:gd name="adj2" fmla="val 758092"/>
            </a:avLst>
          </a:prstGeom>
          <a:ln w="330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A4C3FC7-80B2-434A-A587-F017B6AC36A9}"/>
              </a:ext>
            </a:extLst>
          </p:cNvPr>
          <p:cNvGrpSpPr/>
          <p:nvPr/>
        </p:nvGrpSpPr>
        <p:grpSpPr>
          <a:xfrm>
            <a:off x="5019927" y="2233184"/>
            <a:ext cx="2188347" cy="2188347"/>
            <a:chOff x="1766094" y="2627734"/>
            <a:chExt cx="2610644" cy="2610644"/>
          </a:xfrm>
        </p:grpSpPr>
        <p:sp>
          <p:nvSpPr>
            <p:cNvPr id="90" name="弧形 10">
              <a:extLst>
                <a:ext uri="{FF2B5EF4-FFF2-40B4-BE49-F238E27FC236}">
                  <a16:creationId xmlns:a16="http://schemas.microsoft.com/office/drawing/2014/main" id="{2C12661F-CD90-7243-91BF-EE7DE0B2B98C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BF949CC4-1568-194A-BA16-D75AE138BABF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3" name="TextBox 51">
            <a:extLst>
              <a:ext uri="{FF2B5EF4-FFF2-40B4-BE49-F238E27FC236}">
                <a16:creationId xmlns:a16="http://schemas.microsoft.com/office/drawing/2014/main" id="{64EBA69D-EDAB-244C-9FFF-D51A0BBDDFC2}"/>
              </a:ext>
            </a:extLst>
          </p:cNvPr>
          <p:cNvSpPr txBox="1"/>
          <p:nvPr/>
        </p:nvSpPr>
        <p:spPr>
          <a:xfrm>
            <a:off x="406086" y="244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sp>
        <p:nvSpPr>
          <p:cNvPr id="96" name="文本框 9">
            <a:extLst>
              <a:ext uri="{FF2B5EF4-FFF2-40B4-BE49-F238E27FC236}">
                <a16:creationId xmlns:a16="http://schemas.microsoft.com/office/drawing/2014/main" id="{C26322DB-AD39-464A-9EB8-0647630B5410}"/>
              </a:ext>
            </a:extLst>
          </p:cNvPr>
          <p:cNvSpPr txBox="1"/>
          <p:nvPr/>
        </p:nvSpPr>
        <p:spPr>
          <a:xfrm>
            <a:off x="1939143" y="3112454"/>
            <a:ext cx="1452316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54243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家</a:t>
            </a:r>
          </a:p>
        </p:txBody>
      </p:sp>
      <p:sp>
        <p:nvSpPr>
          <p:cNvPr id="97" name="文本框 9">
            <a:extLst>
              <a:ext uri="{FF2B5EF4-FFF2-40B4-BE49-F238E27FC236}">
                <a16:creationId xmlns:a16="http://schemas.microsoft.com/office/drawing/2014/main" id="{9078F36F-96D3-9548-8851-EAEE8099B4F3}"/>
              </a:ext>
            </a:extLst>
          </p:cNvPr>
          <p:cNvSpPr txBox="1"/>
          <p:nvPr/>
        </p:nvSpPr>
        <p:spPr>
          <a:xfrm>
            <a:off x="5421872" y="31344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66.4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万人</a:t>
            </a:r>
          </a:p>
        </p:txBody>
      </p:sp>
      <p:sp>
        <p:nvSpPr>
          <p:cNvPr id="98" name="文本框 9">
            <a:extLst>
              <a:ext uri="{FF2B5EF4-FFF2-40B4-BE49-F238E27FC236}">
                <a16:creationId xmlns:a16="http://schemas.microsoft.com/office/drawing/2014/main" id="{E776031D-F583-F74D-8B0A-E5EBA9D9D624}"/>
              </a:ext>
            </a:extLst>
          </p:cNvPr>
          <p:cNvSpPr txBox="1"/>
          <p:nvPr/>
        </p:nvSpPr>
        <p:spPr>
          <a:xfrm>
            <a:off x="8909973" y="31344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10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亿人</a:t>
            </a:r>
          </a:p>
        </p:txBody>
      </p:sp>
    </p:spTree>
    <p:extLst>
      <p:ext uri="{BB962C8B-B14F-4D97-AF65-F5344CB8AC3E}">
        <p14:creationId xmlns:p14="http://schemas.microsoft.com/office/powerpoint/2010/main" val="30866511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8768B0E-A8F7-E440-83D6-77C3300A4FEB}"/>
              </a:ext>
            </a:extLst>
          </p:cNvPr>
          <p:cNvGrpSpPr/>
          <p:nvPr/>
        </p:nvGrpSpPr>
        <p:grpSpPr>
          <a:xfrm>
            <a:off x="10994104" y="1206489"/>
            <a:ext cx="502571" cy="5154554"/>
            <a:chOff x="10994103" y="1484783"/>
            <a:chExt cx="502571" cy="4824537"/>
          </a:xfrm>
        </p:grpSpPr>
        <p:sp>
          <p:nvSpPr>
            <p:cNvPr id="3" name="等腰三角形 6">
              <a:extLst>
                <a:ext uri="{FF2B5EF4-FFF2-40B4-BE49-F238E27FC236}">
                  <a16:creationId xmlns:a16="http://schemas.microsoft.com/office/drawing/2014/main" id="{EF250883-7279-A94E-9C11-F6D7EC0A06AB}"/>
                </a:ext>
              </a:extLst>
            </p:cNvPr>
            <p:cNvSpPr/>
            <p:nvPr/>
          </p:nvSpPr>
          <p:spPr>
            <a:xfrm rot="16200000" flipH="1">
              <a:off x="10693937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4" name="直接连接符 54">
              <a:extLst>
                <a:ext uri="{FF2B5EF4-FFF2-40B4-BE49-F238E27FC236}">
                  <a16:creationId xmlns:a16="http://schemas.microsoft.com/office/drawing/2014/main" id="{C96B71F2-7DF5-4B42-AB26-4D39F5AC4179}"/>
                </a:ext>
              </a:extLst>
            </p:cNvPr>
            <p:cNvCxnSpPr/>
            <p:nvPr/>
          </p:nvCxnSpPr>
          <p:spPr>
            <a:xfrm flipH="1">
              <a:off x="11001690" y="2578162"/>
              <a:ext cx="1" cy="373115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851CB92-60BC-8141-83E7-FB2F3ACFB416}"/>
              </a:ext>
            </a:extLst>
          </p:cNvPr>
          <p:cNvGrpSpPr/>
          <p:nvPr/>
        </p:nvGrpSpPr>
        <p:grpSpPr>
          <a:xfrm>
            <a:off x="695325" y="1206489"/>
            <a:ext cx="502571" cy="5116078"/>
            <a:chOff x="695325" y="1484783"/>
            <a:chExt cx="502571" cy="5154554"/>
          </a:xfrm>
        </p:grpSpPr>
        <p:sp>
          <p:nvSpPr>
            <p:cNvPr id="6" name="等腰三角形 6">
              <a:extLst>
                <a:ext uri="{FF2B5EF4-FFF2-40B4-BE49-F238E27FC236}">
                  <a16:creationId xmlns:a16="http://schemas.microsoft.com/office/drawing/2014/main" id="{E3968531-7432-4245-AC92-4CF6FF1B1D75}"/>
                </a:ext>
              </a:extLst>
            </p:cNvPr>
            <p:cNvSpPr/>
            <p:nvPr/>
          </p:nvSpPr>
          <p:spPr>
            <a:xfrm rot="5400000">
              <a:off x="395159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7" name="直接连接符 12">
              <a:extLst>
                <a:ext uri="{FF2B5EF4-FFF2-40B4-BE49-F238E27FC236}">
                  <a16:creationId xmlns:a16="http://schemas.microsoft.com/office/drawing/2014/main" id="{F4875990-F047-C14E-B271-3B93EF5E124E}"/>
                </a:ext>
              </a:extLst>
            </p:cNvPr>
            <p:cNvCxnSpPr>
              <a:cxnSpLocks/>
            </p:cNvCxnSpPr>
            <p:nvPr/>
          </p:nvCxnSpPr>
          <p:spPr>
            <a:xfrm>
              <a:off x="1190309" y="2578162"/>
              <a:ext cx="0" cy="4061175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3FA4303-5957-584B-8C8D-6DB78911CCA1}"/>
              </a:ext>
            </a:extLst>
          </p:cNvPr>
          <p:cNvGrpSpPr/>
          <p:nvPr/>
        </p:nvGrpSpPr>
        <p:grpSpPr>
          <a:xfrm>
            <a:off x="695325" y="1206488"/>
            <a:ext cx="5400675" cy="728791"/>
            <a:chOff x="695325" y="1484784"/>
            <a:chExt cx="5400675" cy="728790"/>
          </a:xfrm>
        </p:grpSpPr>
        <p:sp>
          <p:nvSpPr>
            <p:cNvPr id="9" name="五边形 8">
              <a:extLst>
                <a:ext uri="{FF2B5EF4-FFF2-40B4-BE49-F238E27FC236}">
                  <a16:creationId xmlns:a16="http://schemas.microsoft.com/office/drawing/2014/main" id="{8C28322F-B41C-A64D-9346-43329ADECC4F}"/>
                </a:ext>
              </a:extLst>
            </p:cNvPr>
            <p:cNvSpPr/>
            <p:nvPr/>
          </p:nvSpPr>
          <p:spPr>
            <a:xfrm>
              <a:off x="695325" y="1484784"/>
              <a:ext cx="5400675" cy="728790"/>
            </a:xfrm>
            <a:prstGeom prst="homePlate">
              <a:avLst/>
            </a:prstGeom>
            <a:solidFill>
              <a:srgbClr val="459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6BF5D39E-9654-8D43-94B4-4675A3E47518}"/>
                </a:ext>
              </a:extLst>
            </p:cNvPr>
            <p:cNvSpPr txBox="1"/>
            <p:nvPr/>
          </p:nvSpPr>
          <p:spPr>
            <a:xfrm>
              <a:off x="2471482" y="1556792"/>
              <a:ext cx="184836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端</a:t>
              </a:r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市场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4460D2D-2F9B-B94B-BF2E-FA6C0A73F028}"/>
              </a:ext>
            </a:extLst>
          </p:cNvPr>
          <p:cNvGrpSpPr/>
          <p:nvPr/>
        </p:nvGrpSpPr>
        <p:grpSpPr>
          <a:xfrm>
            <a:off x="6096000" y="1206488"/>
            <a:ext cx="5400675" cy="728791"/>
            <a:chOff x="6095999" y="1484784"/>
            <a:chExt cx="5400675" cy="728790"/>
          </a:xfrm>
        </p:grpSpPr>
        <p:sp>
          <p:nvSpPr>
            <p:cNvPr id="12" name="五边形 11">
              <a:extLst>
                <a:ext uri="{FF2B5EF4-FFF2-40B4-BE49-F238E27FC236}">
                  <a16:creationId xmlns:a16="http://schemas.microsoft.com/office/drawing/2014/main" id="{62B23FDA-86E3-844D-AF71-712594005AC5}"/>
                </a:ext>
              </a:extLst>
            </p:cNvPr>
            <p:cNvSpPr/>
            <p:nvPr/>
          </p:nvSpPr>
          <p:spPr>
            <a:xfrm flipH="1">
              <a:off x="6095999" y="1484784"/>
              <a:ext cx="5400675" cy="72879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F9B67A07-605B-6341-90F3-AA91DCC09FA1}"/>
                </a:ext>
              </a:extLst>
            </p:cNvPr>
            <p:cNvSpPr txBox="1"/>
            <p:nvPr/>
          </p:nvSpPr>
          <p:spPr>
            <a:xfrm>
              <a:off x="7872156" y="1556792"/>
              <a:ext cx="184836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端 市场</a:t>
              </a:r>
            </a:p>
          </p:txBody>
        </p:sp>
      </p:grpSp>
      <p:cxnSp>
        <p:nvCxnSpPr>
          <p:cNvPr id="14" name="直接连接符 50">
            <a:extLst>
              <a:ext uri="{FF2B5EF4-FFF2-40B4-BE49-F238E27FC236}">
                <a16:creationId xmlns:a16="http://schemas.microsoft.com/office/drawing/2014/main" id="{6A076D2E-311F-4748-85A6-1044B29EBC53}"/>
              </a:ext>
            </a:extLst>
          </p:cNvPr>
          <p:cNvCxnSpPr>
            <a:cxnSpLocks/>
          </p:cNvCxnSpPr>
          <p:nvPr/>
        </p:nvCxnSpPr>
        <p:spPr>
          <a:xfrm>
            <a:off x="6103589" y="6322567"/>
            <a:ext cx="4898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58">
            <a:extLst>
              <a:ext uri="{FF2B5EF4-FFF2-40B4-BE49-F238E27FC236}">
                <a16:creationId xmlns:a16="http://schemas.microsoft.com/office/drawing/2014/main" id="{1CA94B00-C778-6D41-8ACF-590D202651D4}"/>
              </a:ext>
            </a:extLst>
          </p:cNvPr>
          <p:cNvCxnSpPr/>
          <p:nvPr/>
        </p:nvCxnSpPr>
        <p:spPr>
          <a:xfrm>
            <a:off x="1197898" y="6322569"/>
            <a:ext cx="489810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A3526EF-7D5E-BF4A-9CCA-173D85C115BB}"/>
              </a:ext>
            </a:extLst>
          </p:cNvPr>
          <p:cNvGrpSpPr/>
          <p:nvPr/>
        </p:nvGrpSpPr>
        <p:grpSpPr>
          <a:xfrm>
            <a:off x="1884028" y="3192203"/>
            <a:ext cx="338287" cy="369332"/>
            <a:chOff x="2071540" y="3138835"/>
            <a:chExt cx="338286" cy="36933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A3CE7E9-B58B-DF4B-8226-BCC669D78DFB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36967F5-F55F-D143-A228-6560B9AAACF1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A2A80A8-A47E-7842-8EF2-4FF0CC17FDD0}"/>
              </a:ext>
            </a:extLst>
          </p:cNvPr>
          <p:cNvGrpSpPr/>
          <p:nvPr/>
        </p:nvGrpSpPr>
        <p:grpSpPr>
          <a:xfrm>
            <a:off x="1884028" y="3903048"/>
            <a:ext cx="338287" cy="369332"/>
            <a:chOff x="2071540" y="3138835"/>
            <a:chExt cx="338286" cy="36933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F4A7D18-064C-334D-9A3F-1F169F2B095E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6C8C733F-1AF6-7D4A-8325-6C70629C086E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0C44E61-8A1A-0549-89FA-B7AC5EE6E7C7}"/>
              </a:ext>
            </a:extLst>
          </p:cNvPr>
          <p:cNvGrpSpPr/>
          <p:nvPr/>
        </p:nvGrpSpPr>
        <p:grpSpPr>
          <a:xfrm>
            <a:off x="1884028" y="4600644"/>
            <a:ext cx="338287" cy="369332"/>
            <a:chOff x="2071540" y="3138835"/>
            <a:chExt cx="338286" cy="36933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06F663A-A381-7D4F-999A-373B4803779F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179F36F0-98A3-D24A-9D5C-58281C39A784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133AA79D-0D91-DF41-ACE9-90A42D20ECCC}"/>
              </a:ext>
            </a:extLst>
          </p:cNvPr>
          <p:cNvSpPr txBox="1"/>
          <p:nvPr/>
        </p:nvSpPr>
        <p:spPr>
          <a:xfrm>
            <a:off x="2488403" y="2532748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32E7E9DA-CF10-9147-AEB9-5A39D0A67534}"/>
              </a:ext>
            </a:extLst>
          </p:cNvPr>
          <p:cNvSpPr txBox="1"/>
          <p:nvPr/>
        </p:nvSpPr>
        <p:spPr>
          <a:xfrm>
            <a:off x="2488403" y="3224203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专业智能学习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D0AE5D82-C410-2046-BCB4-730B86581253}"/>
              </a:ext>
            </a:extLst>
          </p:cNvPr>
          <p:cNvSpPr txBox="1"/>
          <p:nvPr/>
        </p:nvSpPr>
        <p:spPr>
          <a:xfrm>
            <a:off x="2488403" y="3927312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社区交流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1C69924B-1666-C647-9C25-E811B172589E}"/>
              </a:ext>
            </a:extLst>
          </p:cNvPr>
          <p:cNvSpPr txBox="1"/>
          <p:nvPr/>
        </p:nvSpPr>
        <p:spPr>
          <a:xfrm>
            <a:off x="2488403" y="4651309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医患交流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DCD1C1C-0186-AC4F-A3B0-A2CAFA979662}"/>
              </a:ext>
            </a:extLst>
          </p:cNvPr>
          <p:cNvGrpSpPr/>
          <p:nvPr/>
        </p:nvGrpSpPr>
        <p:grpSpPr>
          <a:xfrm>
            <a:off x="1890656" y="5296386"/>
            <a:ext cx="338287" cy="369332"/>
            <a:chOff x="2071540" y="3138835"/>
            <a:chExt cx="338286" cy="369332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E298E7A-CF2F-084B-B03E-A9356C620B99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B3C72F92-15DF-CB45-AD66-E9A7C04FE265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35" name="TextBox 23">
            <a:extLst>
              <a:ext uri="{FF2B5EF4-FFF2-40B4-BE49-F238E27FC236}">
                <a16:creationId xmlns:a16="http://schemas.microsoft.com/office/drawing/2014/main" id="{C93B18E8-79B5-B542-8A2E-28F2CF021A6B}"/>
              </a:ext>
            </a:extLst>
          </p:cNvPr>
          <p:cNvSpPr txBox="1"/>
          <p:nvPr/>
        </p:nvSpPr>
        <p:spPr>
          <a:xfrm>
            <a:off x="2495031" y="5347051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论坛讲座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F84328F-F6AC-6D4F-A796-6E83B8CEC08D}"/>
              </a:ext>
            </a:extLst>
          </p:cNvPr>
          <p:cNvGrpSpPr/>
          <p:nvPr/>
        </p:nvGrpSpPr>
        <p:grpSpPr>
          <a:xfrm>
            <a:off x="6914219" y="2526635"/>
            <a:ext cx="338287" cy="369332"/>
            <a:chOff x="2071540" y="3138835"/>
            <a:chExt cx="338286" cy="3693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791EA8E-5E15-0A4A-BD9E-F648C403FF70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38" name="TextBox 14">
              <a:extLst>
                <a:ext uri="{FF2B5EF4-FFF2-40B4-BE49-F238E27FC236}">
                  <a16:creationId xmlns:a16="http://schemas.microsoft.com/office/drawing/2014/main" id="{CF8C26F9-7463-EB44-A9E0-F43F675567BE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B23A07E-E640-694B-BFE8-3910102C5840}"/>
              </a:ext>
            </a:extLst>
          </p:cNvPr>
          <p:cNvGrpSpPr/>
          <p:nvPr/>
        </p:nvGrpSpPr>
        <p:grpSpPr>
          <a:xfrm>
            <a:off x="6914219" y="3237482"/>
            <a:ext cx="338287" cy="369332"/>
            <a:chOff x="2071540" y="3138835"/>
            <a:chExt cx="338286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BADE095F-D16B-B447-992E-22F75896880F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1D2AAEA2-27AA-A246-B5AA-E960257D46B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49B1521-A4DA-FA49-9399-FEA512211BE7}"/>
              </a:ext>
            </a:extLst>
          </p:cNvPr>
          <p:cNvGrpSpPr/>
          <p:nvPr/>
        </p:nvGrpSpPr>
        <p:grpSpPr>
          <a:xfrm>
            <a:off x="6914219" y="3948327"/>
            <a:ext cx="338287" cy="369332"/>
            <a:chOff x="2071540" y="3138835"/>
            <a:chExt cx="338286" cy="3693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17B74D7-1939-DD4C-BDCB-AC224E123E83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3F6180DC-2C65-564B-8ABE-EAB623FC8715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055D3FF-4AA3-E045-A16C-35492896EC69}"/>
              </a:ext>
            </a:extLst>
          </p:cNvPr>
          <p:cNvGrpSpPr/>
          <p:nvPr/>
        </p:nvGrpSpPr>
        <p:grpSpPr>
          <a:xfrm>
            <a:off x="6914219" y="4645923"/>
            <a:ext cx="338287" cy="369332"/>
            <a:chOff x="2071540" y="3138835"/>
            <a:chExt cx="338286" cy="36933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23394DF1-A74A-444A-B753-BE586744DC42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4992DDCD-A32E-D34A-ADE2-F682A65F425E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48" name="TextBox 23">
            <a:extLst>
              <a:ext uri="{FF2B5EF4-FFF2-40B4-BE49-F238E27FC236}">
                <a16:creationId xmlns:a16="http://schemas.microsoft.com/office/drawing/2014/main" id="{2C31B2FE-0A61-C049-8857-082E15A70F70}"/>
              </a:ext>
            </a:extLst>
          </p:cNvPr>
          <p:cNvSpPr txBox="1"/>
          <p:nvPr/>
        </p:nvSpPr>
        <p:spPr>
          <a:xfrm>
            <a:off x="7518594" y="2578027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慢病管理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B1CF23D4-3D4C-0642-A316-C63A61A3DE1C}"/>
              </a:ext>
            </a:extLst>
          </p:cNvPr>
          <p:cNvSpPr txBox="1"/>
          <p:nvPr/>
        </p:nvSpPr>
        <p:spPr>
          <a:xfrm>
            <a:off x="7518594" y="3269482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护理养生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569123B1-04D8-3D43-8931-DDA0A1DF8C86}"/>
              </a:ext>
            </a:extLst>
          </p:cNvPr>
          <p:cNvSpPr txBox="1"/>
          <p:nvPr/>
        </p:nvSpPr>
        <p:spPr>
          <a:xfrm>
            <a:off x="7518594" y="3972591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健身保健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56C4E31-DF9C-1443-A235-0B575EA46F85}"/>
              </a:ext>
            </a:extLst>
          </p:cNvPr>
          <p:cNvSpPr txBox="1"/>
          <p:nvPr/>
        </p:nvSpPr>
        <p:spPr>
          <a:xfrm>
            <a:off x="7518594" y="4696588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疾病学习、交流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CE7A893-7507-3E4E-A04B-9FB006B1CB45}"/>
              </a:ext>
            </a:extLst>
          </p:cNvPr>
          <p:cNvGrpSpPr/>
          <p:nvPr/>
        </p:nvGrpSpPr>
        <p:grpSpPr>
          <a:xfrm>
            <a:off x="6920847" y="5341665"/>
            <a:ext cx="338287" cy="369332"/>
            <a:chOff x="2071540" y="3138835"/>
            <a:chExt cx="338286" cy="369332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86062E7-6047-9F43-99B7-11CB354F55F8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54" name="TextBox 14">
              <a:extLst>
                <a:ext uri="{FF2B5EF4-FFF2-40B4-BE49-F238E27FC236}">
                  <a16:creationId xmlns:a16="http://schemas.microsoft.com/office/drawing/2014/main" id="{274FE3B5-D3E4-444B-B0AA-A5BC3DB7F2FC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55" name="TextBox 23">
            <a:extLst>
              <a:ext uri="{FF2B5EF4-FFF2-40B4-BE49-F238E27FC236}">
                <a16:creationId xmlns:a16="http://schemas.microsoft.com/office/drawing/2014/main" id="{85FFE99B-032C-7349-8C49-F6C7012822F3}"/>
              </a:ext>
            </a:extLst>
          </p:cNvPr>
          <p:cNvSpPr txBox="1"/>
          <p:nvPr/>
        </p:nvSpPr>
        <p:spPr>
          <a:xfrm>
            <a:off x="7525222" y="5392330"/>
            <a:ext cx="3186569" cy="548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健康评估、体检服务、健康档案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1">
            <a:extLst>
              <a:ext uri="{FF2B5EF4-FFF2-40B4-BE49-F238E27FC236}">
                <a16:creationId xmlns:a16="http://schemas.microsoft.com/office/drawing/2014/main" id="{7CD49115-CBE8-4D4A-8200-0CF0E84CEB1E}"/>
              </a:ext>
            </a:extLst>
          </p:cNvPr>
          <p:cNvSpPr txBox="1"/>
          <p:nvPr/>
        </p:nvSpPr>
        <p:spPr>
          <a:xfrm>
            <a:off x="406086" y="244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grpSp>
        <p:nvGrpSpPr>
          <p:cNvPr id="58" name="Group 84">
            <a:extLst>
              <a:ext uri="{FF2B5EF4-FFF2-40B4-BE49-F238E27FC236}">
                <a16:creationId xmlns:a16="http://schemas.microsoft.com/office/drawing/2014/main" id="{8532271F-0DCC-164D-8136-B8799393942C}"/>
              </a:ext>
            </a:extLst>
          </p:cNvPr>
          <p:cNvGrpSpPr/>
          <p:nvPr/>
        </p:nvGrpSpPr>
        <p:grpSpPr>
          <a:xfrm>
            <a:off x="1936647" y="2520508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59" name="Oval 85">
              <a:extLst>
                <a:ext uri="{FF2B5EF4-FFF2-40B4-BE49-F238E27FC236}">
                  <a16:creationId xmlns:a16="http://schemas.microsoft.com/office/drawing/2014/main" id="{B661D396-8619-0440-A195-2C165B71A7F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60" name="Freeform 298">
              <a:extLst>
                <a:ext uri="{FF2B5EF4-FFF2-40B4-BE49-F238E27FC236}">
                  <a16:creationId xmlns:a16="http://schemas.microsoft.com/office/drawing/2014/main" id="{E8B079B5-8B4E-864A-84A7-0C0586121D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39300059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ADFBE02-FC6E-4E1F-87F4-31D47C46FB2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9-包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Logic Colored">
      <a:dk1>
        <a:srgbClr val="32363F"/>
      </a:dk1>
      <a:lt1>
        <a:sysClr val="window" lastClr="FFFFFF"/>
      </a:lt1>
      <a:dk2>
        <a:srgbClr val="AAB2BD"/>
      </a:dk2>
      <a:lt2>
        <a:srgbClr val="EEF2F5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5E5CA2"/>
      </a:accent5>
      <a:accent6>
        <a:srgbClr val="2C85AE"/>
      </a:accent6>
      <a:hlink>
        <a:srgbClr val="FF9604"/>
      </a:hlink>
      <a:folHlink>
        <a:srgbClr val="FB15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691</TotalTime>
  <Words>2020</Words>
  <Application>Microsoft Macintosh PowerPoint</Application>
  <PresentationFormat>宽屏</PresentationFormat>
  <Paragraphs>291</Paragraphs>
  <Slides>28</Slides>
  <Notes>9</Notes>
  <HiddenSlides>1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54" baseType="lpstr">
      <vt:lpstr>方正黑体简体</vt:lpstr>
      <vt:lpstr>方正兰亭黑简体</vt:lpstr>
      <vt:lpstr>黑体</vt:lpstr>
      <vt:lpstr>宋体</vt:lpstr>
      <vt:lpstr>Microsoft YaHei</vt:lpstr>
      <vt:lpstr>Microsoft YaHei</vt:lpstr>
      <vt:lpstr>微软雅黑-粗</vt:lpstr>
      <vt:lpstr>造字工房悦黑（非商用）常规体</vt:lpstr>
      <vt:lpstr>Bebas</vt:lpstr>
      <vt:lpstr>FZDaHei-B02S</vt:lpstr>
      <vt:lpstr>FZHei-B01S</vt:lpstr>
      <vt:lpstr>굴림</vt:lpstr>
      <vt:lpstr>Lato Light</vt:lpstr>
      <vt:lpstr>Lato regular</vt:lpstr>
      <vt:lpstr>Open Sans</vt:lpstr>
      <vt:lpstr>PingFang SC</vt:lpstr>
      <vt:lpstr>Source Han Sans CN</vt:lpstr>
      <vt:lpstr>Yuppy SC</vt:lpstr>
      <vt:lpstr>Agency FB</vt:lpstr>
      <vt:lpstr>Arial</vt:lpstr>
      <vt:lpstr>Calibri</vt:lpstr>
      <vt:lpstr>Gill Sans</vt:lpstr>
      <vt:lpstr>Impact MT Std</vt:lpstr>
      <vt:lpstr>Tahoma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19-包</dc:title>
  <dc:creator>SimpleSmart</dc:creator>
  <cp:lastModifiedBy>Microsoft Office User</cp:lastModifiedBy>
  <cp:revision>1558</cp:revision>
  <cp:lastPrinted>2019-01-10T01:01:25Z</cp:lastPrinted>
  <dcterms:created xsi:type="dcterms:W3CDTF">2015-07-02T09:55:46Z</dcterms:created>
  <dcterms:modified xsi:type="dcterms:W3CDTF">2019-01-22T13:14:01Z</dcterms:modified>
</cp:coreProperties>
</file>